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7" r:id="rId3"/>
    <p:sldId id="257" r:id="rId4"/>
    <p:sldId id="268" r:id="rId5"/>
    <p:sldId id="270" r:id="rId6"/>
    <p:sldId id="259" r:id="rId7"/>
    <p:sldId id="269" r:id="rId8"/>
    <p:sldId id="260" r:id="rId9"/>
    <p:sldId id="261" r:id="rId10"/>
    <p:sldId id="262" r:id="rId11"/>
    <p:sldId id="264" r:id="rId12"/>
    <p:sldId id="258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81" d="100"/>
          <a:sy n="81" d="100"/>
        </p:scale>
        <p:origin x="-1026" y="-3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3C755-7E13-4F08-9D86-BD8739553797}" type="datetimeFigureOut">
              <a:rPr lang="en-ZA" smtClean="0"/>
              <a:t>2020/11/19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0BC28-050F-43CD-8E58-CCBCA41D1D4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2112841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3C755-7E13-4F08-9D86-BD8739553797}" type="datetimeFigureOut">
              <a:rPr lang="en-ZA" smtClean="0"/>
              <a:t>2020/11/19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0BC28-050F-43CD-8E58-CCBCA41D1D4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2673653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3C755-7E13-4F08-9D86-BD8739553797}" type="datetimeFigureOut">
              <a:rPr lang="en-ZA" smtClean="0"/>
              <a:t>2020/11/19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0BC28-050F-43CD-8E58-CCBCA41D1D4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8156973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3C755-7E13-4F08-9D86-BD8739553797}" type="datetimeFigureOut">
              <a:rPr lang="en-ZA" smtClean="0"/>
              <a:t>2020/11/19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0BC28-050F-43CD-8E58-CCBCA41D1D4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4436188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3C755-7E13-4F08-9D86-BD8739553797}" type="datetimeFigureOut">
              <a:rPr lang="en-ZA" smtClean="0"/>
              <a:t>2020/11/19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0BC28-050F-43CD-8E58-CCBCA41D1D4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7781004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3C755-7E13-4F08-9D86-BD8739553797}" type="datetimeFigureOut">
              <a:rPr lang="en-ZA" smtClean="0"/>
              <a:t>2020/11/19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0BC28-050F-43CD-8E58-CCBCA41D1D4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4877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3C755-7E13-4F08-9D86-BD8739553797}" type="datetimeFigureOut">
              <a:rPr lang="en-ZA" smtClean="0"/>
              <a:t>2020/11/19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0BC28-050F-43CD-8E58-CCBCA41D1D4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8116984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3C755-7E13-4F08-9D86-BD8739553797}" type="datetimeFigureOut">
              <a:rPr lang="en-ZA" smtClean="0"/>
              <a:t>2020/11/19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0BC28-050F-43CD-8E58-CCBCA41D1D4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4195906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3C755-7E13-4F08-9D86-BD8739553797}" type="datetimeFigureOut">
              <a:rPr lang="en-ZA" smtClean="0"/>
              <a:t>2020/11/19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0BC28-050F-43CD-8E58-CCBCA41D1D4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3968390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3C755-7E13-4F08-9D86-BD8739553797}" type="datetimeFigureOut">
              <a:rPr lang="en-ZA" smtClean="0"/>
              <a:t>2020/11/19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0BC28-050F-43CD-8E58-CCBCA41D1D4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1854886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3C755-7E13-4F08-9D86-BD8739553797}" type="datetimeFigureOut">
              <a:rPr lang="en-ZA" smtClean="0"/>
              <a:t>2020/11/19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0BC28-050F-43CD-8E58-CCBCA41D1D4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8514684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63C755-7E13-4F08-9D86-BD8739553797}" type="datetimeFigureOut">
              <a:rPr lang="en-ZA" smtClean="0"/>
              <a:t>2020/11/19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40BC28-050F-43CD-8E58-CCBCA41D1D4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2250920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_MG_2539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357"/>
          <a:stretch/>
        </p:blipFill>
        <p:spPr bwMode="auto">
          <a:xfrm>
            <a:off x="0" y="-5080"/>
            <a:ext cx="9144001" cy="234680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5" descr="Description: img_308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" y="9525"/>
            <a:ext cx="2569112" cy="2349442"/>
          </a:xfrm>
          <a:prstGeom prst="moon">
            <a:avLst/>
          </a:prstGeom>
          <a:noFill/>
          <a:ln>
            <a:noFill/>
          </a:ln>
        </p:spPr>
      </p:pic>
      <p:pic>
        <p:nvPicPr>
          <p:cNvPr id="7" name="Picture 6" descr="\\172.16.0.20\users\gvanderwesthuizen\My Pictures\Toring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0965" y="12065"/>
            <a:ext cx="1827164" cy="2337595"/>
          </a:xfrm>
          <a:prstGeom prst="moon">
            <a:avLst/>
          </a:prstGeom>
          <a:noFill/>
          <a:ln>
            <a:noFill/>
          </a:ln>
        </p:spPr>
      </p:pic>
      <p:pic>
        <p:nvPicPr>
          <p:cNvPr id="8" name="Picture 7" descr="\\172.16.0.20\users\gvanderwesthuizen\My Pictures\MBM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0512" y="26856"/>
            <a:ext cx="1316112" cy="2318890"/>
          </a:xfrm>
          <a:prstGeom prst="moon">
            <a:avLst/>
          </a:prstGeom>
          <a:noFill/>
          <a:ln>
            <a:noFill/>
          </a:ln>
        </p:spPr>
      </p:pic>
      <p:pic>
        <p:nvPicPr>
          <p:cNvPr id="9" name="Picture 8" descr="\\172.16.0.20\users\gvanderwesthuizen\My Pictures\100_0312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898417" y="-3073"/>
            <a:ext cx="1907978" cy="2348819"/>
          </a:xfrm>
          <a:prstGeom prst="moon">
            <a:avLst/>
          </a:prstGeom>
          <a:noFill/>
          <a:ln>
            <a:noFill/>
          </a:ln>
        </p:spPr>
      </p:pic>
      <p:pic>
        <p:nvPicPr>
          <p:cNvPr id="10" name="Picture 9" descr="\\172.16.0.20\users\gvanderwesthuizen\My Pictures\Die punt.jpg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337918" y="28412"/>
            <a:ext cx="1471583" cy="2328866"/>
          </a:xfrm>
          <a:prstGeom prst="moon">
            <a:avLst/>
          </a:prstGeom>
          <a:noFill/>
          <a:ln>
            <a:noFill/>
          </a:ln>
        </p:spPr>
      </p:pic>
      <p:pic>
        <p:nvPicPr>
          <p:cNvPr id="11" name="Picture 10" descr="Description: img_308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597537" y="-3104"/>
            <a:ext cx="2522933" cy="2330113"/>
          </a:xfrm>
          <a:prstGeom prst="moon">
            <a:avLst/>
          </a:prstGeom>
          <a:noFill/>
          <a:ln>
            <a:noFill/>
          </a:ln>
        </p:spPr>
      </p:pic>
      <p:pic>
        <p:nvPicPr>
          <p:cNvPr id="13" name="Picture 12" descr="\\172.16.0.20\users\hlaufs\desktop\Templates of Standard Documents\Logo\MBM Marketing Logo.pn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6725" y="443264"/>
            <a:ext cx="1903095" cy="1564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13" descr="\\172.16.0.20\users\gvanderwesthuizen\My Pictures\images (1).jpg"/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4867907"/>
            <a:ext cx="3127361" cy="1989572"/>
          </a:xfrm>
          <a:prstGeom prst="homePlate">
            <a:avLst/>
          </a:prstGeom>
          <a:noFill/>
          <a:ln>
            <a:noFill/>
          </a:ln>
        </p:spPr>
      </p:pic>
      <p:pic>
        <p:nvPicPr>
          <p:cNvPr id="15" name="Picture 14" descr="\\172.16.0.20\users\gvanderwesthuizen\My Pictures\images.jpg"/>
          <p:cNvPicPr/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3837" y="4867907"/>
            <a:ext cx="3102182" cy="1966180"/>
          </a:xfrm>
          <a:prstGeom prst="chevron">
            <a:avLst/>
          </a:prstGeom>
          <a:noFill/>
          <a:ln>
            <a:noFill/>
          </a:ln>
        </p:spPr>
      </p:pic>
      <p:pic>
        <p:nvPicPr>
          <p:cNvPr id="16" name="Picture 15" descr="\\172.16.0.20\users\gvanderwesthuizen\My Pictures\images (2).jpg"/>
          <p:cNvPicPr/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89" r="12666"/>
          <a:stretch/>
        </p:blipFill>
        <p:spPr bwMode="auto">
          <a:xfrm>
            <a:off x="4514014" y="4871407"/>
            <a:ext cx="2195019" cy="1986072"/>
          </a:xfrm>
          <a:prstGeom prst="flowChartCollate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7" name="Picture 16" descr="\\172.16.0.20\users\gvanderwesthuizen\My Pictures\Santos.jpg"/>
          <p:cNvPicPr/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816353" y="4867275"/>
            <a:ext cx="3327647" cy="1990204"/>
          </a:xfrm>
          <a:prstGeom prst="homePlate">
            <a:avLst/>
          </a:prstGeom>
          <a:noFill/>
          <a:ln>
            <a:noFill/>
          </a:ln>
        </p:spPr>
      </p:pic>
      <p:sp>
        <p:nvSpPr>
          <p:cNvPr id="18" name="Text Box 84"/>
          <p:cNvSpPr txBox="1"/>
          <p:nvPr/>
        </p:nvSpPr>
        <p:spPr>
          <a:xfrm>
            <a:off x="3198129" y="2884567"/>
            <a:ext cx="4239538" cy="864511"/>
          </a:xfrm>
          <a:prstGeom prst="rect">
            <a:avLst/>
          </a:prstGeom>
          <a:noFill/>
          <a:ln w="6350">
            <a:noFill/>
          </a:ln>
          <a:effectLst/>
        </p:spPr>
        <p:txBody>
          <a:bodyPr rot="0" spcFirstLastPara="1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marL="0" marR="0" lvl="0" indent="0" defTabSz="914400" eaLnBrk="1" fontAlgn="base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ZA" sz="4000" kern="0" dirty="0">
                <a:solidFill>
                  <a:srgbClr val="5B9BD5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IDP REP FORUM</a:t>
            </a:r>
            <a:endParaRPr kumimoji="0" lang="en-ZA" sz="4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ZA" sz="4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ysClr val="windowText" lastClr="000000">
                      <a:alpha val="40000"/>
                    </a:sysClr>
                  </a:outerShdw>
                </a:effectLst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kumimoji="0" lang="en-ZA" sz="4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Text Box 84"/>
          <p:cNvSpPr txBox="1"/>
          <p:nvPr/>
        </p:nvSpPr>
        <p:spPr>
          <a:xfrm>
            <a:off x="3202421" y="4090834"/>
            <a:ext cx="4235246" cy="488933"/>
          </a:xfrm>
          <a:prstGeom prst="rect">
            <a:avLst/>
          </a:prstGeom>
          <a:noFill/>
          <a:ln w="6350">
            <a:noFill/>
          </a:ln>
          <a:effectLst/>
        </p:spPr>
        <p:txBody>
          <a:bodyPr rot="0" spcFirstLastPara="1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marL="0" marR="0" lvl="0" indent="0" defTabSz="914400" eaLnBrk="1" fontAlgn="base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sz="2400" b="0" i="0" u="none" strike="noStrike" kern="0" cap="none" spc="0" normalizeH="0" baseline="0" noProof="0" dirty="0">
                <a:ln>
                  <a:noFill/>
                </a:ln>
                <a:solidFill>
                  <a:srgbClr val="5B9BD5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Date: 24 NOVEMBER 2020</a:t>
            </a:r>
            <a:endParaRPr kumimoji="0" lang="en-ZA" sz="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ZA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ysClr val="windowText" lastClr="000000">
                      <a:alpha val="40000"/>
                    </a:sysClr>
                  </a:outerShdw>
                </a:effectLst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kumimoji="0" lang="en-ZA" sz="11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93452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 descr="Website&#10;&#10;Description automatically generated">
            <a:extLst>
              <a:ext uri="{FF2B5EF4-FFF2-40B4-BE49-F238E27FC236}">
                <a16:creationId xmlns:a16="http://schemas.microsoft.com/office/drawing/2014/main" xmlns="" id="{FFA264E8-D5C9-4AF2-80E3-3BE686DA2D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098" y="2163801"/>
            <a:ext cx="7970567" cy="4245708"/>
          </a:xfr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B3157E26-19C6-4C86-9766-A64B40F730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9144000" cy="203013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85DC4CD4-0071-4696-80CD-0E2D28A7DC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18623"/>
            <a:ext cx="1902117" cy="156071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96D35DB5-61D2-4CB3-A8F0-CA3F614BF7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2117" y="352287"/>
            <a:ext cx="6257814" cy="1325563"/>
          </a:xfrm>
        </p:spPr>
        <p:txBody>
          <a:bodyPr/>
          <a:lstStyle/>
          <a:p>
            <a:pPr algn="ctr"/>
            <a:r>
              <a:rPr lang="en-US" b="1" dirty="0"/>
              <a:t>ABOUT MOSSEL BAY MUNICIPALITY</a:t>
            </a:r>
          </a:p>
        </p:txBody>
      </p:sp>
    </p:spTree>
    <p:extLst>
      <p:ext uri="{BB962C8B-B14F-4D97-AF65-F5344CB8AC3E}">
        <p14:creationId xmlns:p14="http://schemas.microsoft.com/office/powerpoint/2010/main" val="23725874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B3157E26-19C6-4C86-9766-A64B40F730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203013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85DC4CD4-0071-4696-80CD-0E2D28A7DC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18623"/>
            <a:ext cx="1902117" cy="156071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96D35DB5-61D2-4CB3-A8F0-CA3F614BF7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2117" y="352287"/>
            <a:ext cx="6257814" cy="1325563"/>
          </a:xfrm>
        </p:spPr>
        <p:txBody>
          <a:bodyPr/>
          <a:lstStyle/>
          <a:p>
            <a:pPr algn="ctr"/>
            <a:r>
              <a:rPr lang="en-US" b="1" dirty="0"/>
              <a:t>ABOUT MOSSEL BAY MUNICIPALITY</a:t>
            </a:r>
          </a:p>
        </p:txBody>
      </p:sp>
      <p:pic>
        <p:nvPicPr>
          <p:cNvPr id="14" name="Content Placeholder 2" descr="Graphical user interface, website&#10;&#10;Description automatically generated">
            <a:extLst>
              <a:ext uri="{FF2B5EF4-FFF2-40B4-BE49-F238E27FC236}">
                <a16:creationId xmlns:a16="http://schemas.microsoft.com/office/drawing/2014/main" xmlns="" id="{E1494CA6-7F5F-40CE-82E3-61FD117520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700" y="2131620"/>
            <a:ext cx="7820660" cy="4377700"/>
          </a:xfrm>
        </p:spPr>
      </p:pic>
    </p:spTree>
    <p:extLst>
      <p:ext uri="{BB962C8B-B14F-4D97-AF65-F5344CB8AC3E}">
        <p14:creationId xmlns:p14="http://schemas.microsoft.com/office/powerpoint/2010/main" val="19495187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Teams&#10;&#10;Description automatically generated">
            <a:extLst>
              <a:ext uri="{FF2B5EF4-FFF2-40B4-BE49-F238E27FC236}">
                <a16:creationId xmlns:a16="http://schemas.microsoft.com/office/drawing/2014/main" xmlns="" id="{ECC1832C-0D0F-4AE5-BF3B-0CC972965B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13355"/>
            <a:ext cx="8991993" cy="3086554"/>
          </a:xfr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B3157E26-19C6-4C86-9766-A64B40F730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9144000" cy="203013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85DC4CD4-0071-4696-80CD-0E2D28A7DC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18623"/>
            <a:ext cx="1902117" cy="156071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96D35DB5-61D2-4CB3-A8F0-CA3F614BF7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2117" y="352287"/>
            <a:ext cx="6257814" cy="1325563"/>
          </a:xfrm>
        </p:spPr>
        <p:txBody>
          <a:bodyPr/>
          <a:lstStyle/>
          <a:p>
            <a:pPr algn="ctr"/>
            <a:r>
              <a:rPr lang="en-US" b="1" dirty="0"/>
              <a:t>ABOUT MOSSEL BAY MUNICIPALITY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976DAB28-AA34-46E7-877B-88842AE92055}"/>
              </a:ext>
            </a:extLst>
          </p:cNvPr>
          <p:cNvSpPr txBox="1"/>
          <p:nvPr/>
        </p:nvSpPr>
        <p:spPr>
          <a:xfrm>
            <a:off x="653143" y="2131620"/>
            <a:ext cx="78377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3200" dirty="0"/>
              <a:t>Executive Management</a:t>
            </a:r>
          </a:p>
        </p:txBody>
      </p:sp>
    </p:spTree>
    <p:extLst>
      <p:ext uri="{BB962C8B-B14F-4D97-AF65-F5344CB8AC3E}">
        <p14:creationId xmlns:p14="http://schemas.microsoft.com/office/powerpoint/2010/main" val="9459327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xmlns="" id="{1DB599FE-3BD8-4396-AE7E-2693307B77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23" r="67136" b="54589"/>
          <a:stretch/>
        </p:blipFill>
        <p:spPr>
          <a:xfrm>
            <a:off x="1902117" y="2664822"/>
            <a:ext cx="4990011" cy="3905693"/>
          </a:xfr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B3157E26-19C6-4C86-9766-A64B40F730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9144000" cy="203013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85DC4CD4-0071-4696-80CD-0E2D28A7DC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18623"/>
            <a:ext cx="1902117" cy="156071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96D35DB5-61D2-4CB3-A8F0-CA3F614BF7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2117" y="352287"/>
            <a:ext cx="6048987" cy="1325563"/>
          </a:xfrm>
        </p:spPr>
        <p:txBody>
          <a:bodyPr/>
          <a:lstStyle/>
          <a:p>
            <a:pPr algn="ctr"/>
            <a:r>
              <a:rPr lang="en-US" b="1" dirty="0"/>
              <a:t>2019/2020 Annual Performance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806BA294-1BC0-491F-A549-77C4B7347AA9}"/>
              </a:ext>
            </a:extLst>
          </p:cNvPr>
          <p:cNvSpPr txBox="1"/>
          <p:nvPr/>
        </p:nvSpPr>
        <p:spPr>
          <a:xfrm>
            <a:off x="252548" y="2382423"/>
            <a:ext cx="8821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dirty="0"/>
              <a:t>Municipal Performance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A0639B64-68D6-4D1E-974A-D2B330BDF209}"/>
              </a:ext>
            </a:extLst>
          </p:cNvPr>
          <p:cNvSpPr txBox="1"/>
          <p:nvPr/>
        </p:nvSpPr>
        <p:spPr>
          <a:xfrm>
            <a:off x="252548" y="1970873"/>
            <a:ext cx="8821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dirty="0"/>
              <a:t>NB: Following scores are based on unaudited performance</a:t>
            </a:r>
          </a:p>
        </p:txBody>
      </p:sp>
    </p:spTree>
    <p:extLst>
      <p:ext uri="{BB962C8B-B14F-4D97-AF65-F5344CB8AC3E}">
        <p14:creationId xmlns:p14="http://schemas.microsoft.com/office/powerpoint/2010/main" val="36316920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xmlns="" id="{1DB599FE-3BD8-4396-AE7E-2693307B77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89" b="52311"/>
          <a:stretch/>
        </p:blipFill>
        <p:spPr>
          <a:xfrm>
            <a:off x="773120" y="1997957"/>
            <a:ext cx="7597759" cy="3819370"/>
          </a:xfr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B3157E26-19C6-4C86-9766-A64B40F730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9144000" cy="203013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85DC4CD4-0071-4696-80CD-0E2D28A7DC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18623"/>
            <a:ext cx="1902117" cy="156071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96D35DB5-61D2-4CB3-A8F0-CA3F614BF7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2117" y="352287"/>
            <a:ext cx="6048987" cy="1325563"/>
          </a:xfrm>
        </p:spPr>
        <p:txBody>
          <a:bodyPr/>
          <a:lstStyle/>
          <a:p>
            <a:pPr algn="ctr"/>
            <a:r>
              <a:rPr lang="en-US" b="1" dirty="0"/>
              <a:t>2019/2020 Annual Performance</a:t>
            </a:r>
          </a:p>
        </p:txBody>
      </p:sp>
      <p:graphicFrame>
        <p:nvGraphicFramePr>
          <p:cNvPr id="10" name="Table 10">
            <a:extLst>
              <a:ext uri="{FF2B5EF4-FFF2-40B4-BE49-F238E27FC236}">
                <a16:creationId xmlns:a16="http://schemas.microsoft.com/office/drawing/2014/main" xmlns="" id="{8D659FCE-92A7-4C85-806E-AC4AA8D01D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5934077"/>
              </p:ext>
            </p:extLst>
          </p:nvPr>
        </p:nvGraphicFramePr>
        <p:xfrm>
          <a:off x="1193074" y="5739849"/>
          <a:ext cx="6574974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829">
                  <a:extLst>
                    <a:ext uri="{9D8B030D-6E8A-4147-A177-3AD203B41FA5}">
                      <a16:colId xmlns:a16="http://schemas.microsoft.com/office/drawing/2014/main" xmlns="" val="3578297111"/>
                    </a:ext>
                  </a:extLst>
                </a:gridCol>
                <a:gridCol w="1095829">
                  <a:extLst>
                    <a:ext uri="{9D8B030D-6E8A-4147-A177-3AD203B41FA5}">
                      <a16:colId xmlns:a16="http://schemas.microsoft.com/office/drawing/2014/main" xmlns="" val="1422706863"/>
                    </a:ext>
                  </a:extLst>
                </a:gridCol>
                <a:gridCol w="1095829">
                  <a:extLst>
                    <a:ext uri="{9D8B030D-6E8A-4147-A177-3AD203B41FA5}">
                      <a16:colId xmlns:a16="http://schemas.microsoft.com/office/drawing/2014/main" xmlns="" val="1299596392"/>
                    </a:ext>
                  </a:extLst>
                </a:gridCol>
                <a:gridCol w="1095829">
                  <a:extLst>
                    <a:ext uri="{9D8B030D-6E8A-4147-A177-3AD203B41FA5}">
                      <a16:colId xmlns:a16="http://schemas.microsoft.com/office/drawing/2014/main" xmlns="" val="1765060512"/>
                    </a:ext>
                  </a:extLst>
                </a:gridCol>
                <a:gridCol w="1095829">
                  <a:extLst>
                    <a:ext uri="{9D8B030D-6E8A-4147-A177-3AD203B41FA5}">
                      <a16:colId xmlns:a16="http://schemas.microsoft.com/office/drawing/2014/main" xmlns="" val="501455563"/>
                    </a:ext>
                  </a:extLst>
                </a:gridCol>
                <a:gridCol w="1095829">
                  <a:extLst>
                    <a:ext uri="{9D8B030D-6E8A-4147-A177-3AD203B41FA5}">
                      <a16:colId xmlns:a16="http://schemas.microsoft.com/office/drawing/2014/main" xmlns="" val="1843674759"/>
                    </a:ext>
                  </a:extLst>
                </a:gridCol>
              </a:tblGrid>
              <a:tr h="333466">
                <a:tc>
                  <a:txBody>
                    <a:bodyPr/>
                    <a:lstStyle/>
                    <a:p>
                      <a:pPr algn="ctr"/>
                      <a:r>
                        <a:rPr lang="en-ZA" dirty="0">
                          <a:solidFill>
                            <a:schemeClr val="tx1"/>
                          </a:solidFill>
                        </a:rPr>
                        <a:t>MM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>
                          <a:solidFill>
                            <a:schemeClr val="tx1"/>
                          </a:solidFill>
                        </a:rPr>
                        <a:t>Financial</a:t>
                      </a:r>
                    </a:p>
                    <a:p>
                      <a:pPr algn="ctr"/>
                      <a:r>
                        <a:rPr lang="en-ZA" dirty="0">
                          <a:solidFill>
                            <a:schemeClr val="tx1"/>
                          </a:solidFill>
                        </a:rPr>
                        <a:t>Services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>
                          <a:solidFill>
                            <a:schemeClr val="tx1"/>
                          </a:solidFill>
                        </a:rPr>
                        <a:t>Corp Services 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>
                          <a:solidFill>
                            <a:schemeClr val="tx1"/>
                          </a:solidFill>
                        </a:rPr>
                        <a:t>Comm</a:t>
                      </a:r>
                    </a:p>
                    <a:p>
                      <a:pPr algn="ctr"/>
                      <a:r>
                        <a:rPr lang="en-ZA" dirty="0">
                          <a:solidFill>
                            <a:schemeClr val="tx1"/>
                          </a:solidFill>
                        </a:rPr>
                        <a:t>Services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err="1">
                          <a:solidFill>
                            <a:schemeClr val="tx1"/>
                          </a:solidFill>
                        </a:rPr>
                        <a:t>Pln</a:t>
                      </a:r>
                      <a:r>
                        <a:rPr lang="en-ZA" dirty="0">
                          <a:solidFill>
                            <a:schemeClr val="tx1"/>
                          </a:solidFill>
                        </a:rPr>
                        <a:t> &amp; Eco</a:t>
                      </a:r>
                    </a:p>
                    <a:p>
                      <a:pPr algn="ctr"/>
                      <a:r>
                        <a:rPr lang="en-ZA" dirty="0">
                          <a:solidFill>
                            <a:schemeClr val="tx1"/>
                          </a:solidFill>
                        </a:rPr>
                        <a:t>Dev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>
                          <a:solidFill>
                            <a:schemeClr val="tx1"/>
                          </a:solidFill>
                        </a:rPr>
                        <a:t>Infra.</a:t>
                      </a:r>
                    </a:p>
                    <a:p>
                      <a:pPr algn="ctr"/>
                      <a:r>
                        <a:rPr lang="en-ZA" dirty="0">
                          <a:solidFill>
                            <a:schemeClr val="tx1"/>
                          </a:solidFill>
                        </a:rPr>
                        <a:t>Services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6863311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871070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xmlns="" id="{1DB599FE-3BD8-4396-AE7E-2693307B77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41" t="55853" r="18662"/>
          <a:stretch/>
        </p:blipFill>
        <p:spPr>
          <a:xfrm>
            <a:off x="95794" y="2030135"/>
            <a:ext cx="9035847" cy="3996195"/>
          </a:xfr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B3157E26-19C6-4C86-9766-A64B40F730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9144000" cy="203013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85DC4CD4-0071-4696-80CD-0E2D28A7DC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18623"/>
            <a:ext cx="1902117" cy="156071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96D35DB5-61D2-4CB3-A8F0-CA3F614BF7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2117" y="352287"/>
            <a:ext cx="6048987" cy="1325563"/>
          </a:xfrm>
        </p:spPr>
        <p:txBody>
          <a:bodyPr/>
          <a:lstStyle/>
          <a:p>
            <a:pPr algn="ctr"/>
            <a:r>
              <a:rPr lang="en-US" b="1" dirty="0"/>
              <a:t>2019/2020 Annual Performance</a:t>
            </a:r>
          </a:p>
        </p:txBody>
      </p:sp>
    </p:spTree>
    <p:extLst>
      <p:ext uri="{BB962C8B-B14F-4D97-AF65-F5344CB8AC3E}">
        <p14:creationId xmlns:p14="http://schemas.microsoft.com/office/powerpoint/2010/main" val="2151126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FF81D11-3732-409D-9711-B8160886D7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2030136"/>
            <a:ext cx="7886700" cy="3943859"/>
          </a:xfrm>
        </p:spPr>
        <p:txBody>
          <a:bodyPr/>
          <a:lstStyle/>
          <a:p>
            <a:pPr marL="0" indent="0">
              <a:buNone/>
            </a:pPr>
            <a:r>
              <a:rPr lang="en-US" u="sng" dirty="0"/>
              <a:t>Electricity</a:t>
            </a:r>
          </a:p>
          <a:p>
            <a:pPr marL="0" indent="0">
              <a:buNone/>
            </a:pPr>
            <a:endParaRPr lang="en-US" u="sng" dirty="0"/>
          </a:p>
          <a:p>
            <a:pPr marL="0" indent="0">
              <a:buNone/>
            </a:pPr>
            <a:endParaRPr lang="en-US" u="sng" dirty="0"/>
          </a:p>
          <a:p>
            <a:pPr marL="0" indent="0">
              <a:buNone/>
            </a:pPr>
            <a:endParaRPr lang="en-US" u="sng" dirty="0"/>
          </a:p>
          <a:p>
            <a:pPr marL="0" indent="0">
              <a:buNone/>
            </a:pPr>
            <a:endParaRPr lang="en-US" u="sng" dirty="0"/>
          </a:p>
          <a:p>
            <a:pPr marL="0" indent="0">
              <a:buNone/>
            </a:pPr>
            <a:endParaRPr lang="en-US" u="sng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B3157E26-19C6-4C86-9766-A64B40F730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203013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85DC4CD4-0071-4696-80CD-0E2D28A7DC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18623"/>
            <a:ext cx="1902117" cy="156071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96D35DB5-61D2-4CB3-A8F0-CA3F614BF7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2117" y="352287"/>
            <a:ext cx="6048987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MAJOR INFRASTRUCTURE PROJECTS 2020/2021</a:t>
            </a:r>
            <a:br>
              <a:rPr lang="en-US" b="1" dirty="0"/>
            </a:br>
            <a:r>
              <a:rPr lang="en-US" sz="1800" b="1" dirty="0"/>
              <a:t>(&gt;R2 OOO </a:t>
            </a:r>
            <a:r>
              <a:rPr lang="en-US" sz="1800" b="1" dirty="0" err="1"/>
              <a:t>OOO</a:t>
            </a:r>
            <a:r>
              <a:rPr lang="en-US" sz="1800" b="1" dirty="0"/>
              <a:t> BUDGETED)</a:t>
            </a:r>
            <a:endParaRPr lang="en-US" b="1" dirty="0"/>
          </a:p>
        </p:txBody>
      </p:sp>
      <p:graphicFrame>
        <p:nvGraphicFramePr>
          <p:cNvPr id="8" name="Table 8">
            <a:extLst>
              <a:ext uri="{FF2B5EF4-FFF2-40B4-BE49-F238E27FC236}">
                <a16:creationId xmlns:a16="http://schemas.microsoft.com/office/drawing/2014/main" xmlns="" id="{6FC618C4-7BA8-48BD-BB40-F95D5EAC44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4545512"/>
              </p:ext>
            </p:extLst>
          </p:nvPr>
        </p:nvGraphicFramePr>
        <p:xfrm>
          <a:off x="628649" y="4632872"/>
          <a:ext cx="8210550" cy="20527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72851">
                  <a:extLst>
                    <a:ext uri="{9D8B030D-6E8A-4147-A177-3AD203B41FA5}">
                      <a16:colId xmlns:a16="http://schemas.microsoft.com/office/drawing/2014/main" xmlns="" val="1352983403"/>
                    </a:ext>
                  </a:extLst>
                </a:gridCol>
                <a:gridCol w="1100849">
                  <a:extLst>
                    <a:ext uri="{9D8B030D-6E8A-4147-A177-3AD203B41FA5}">
                      <a16:colId xmlns:a16="http://schemas.microsoft.com/office/drawing/2014/main" xmlns="" val="1953476044"/>
                    </a:ext>
                  </a:extLst>
                </a:gridCol>
                <a:gridCol w="2736850">
                  <a:extLst>
                    <a:ext uri="{9D8B030D-6E8A-4147-A177-3AD203B41FA5}">
                      <a16:colId xmlns:a16="http://schemas.microsoft.com/office/drawing/2014/main" xmlns="" val="3631811431"/>
                    </a:ext>
                  </a:extLst>
                </a:gridCol>
              </a:tblGrid>
              <a:tr h="416793">
                <a:tc>
                  <a:txBody>
                    <a:bodyPr/>
                    <a:lstStyle/>
                    <a:p>
                      <a:r>
                        <a:rPr lang="en-ZA" dirty="0"/>
                        <a:t>Project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/>
                        <a:t>Ward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/>
                        <a:t>Budget allocation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66278767"/>
                  </a:ext>
                </a:extLst>
              </a:tr>
              <a:tr h="416793">
                <a:tc>
                  <a:txBody>
                    <a:bodyPr/>
                    <a:lstStyle/>
                    <a:p>
                      <a:r>
                        <a:rPr lang="en-ZA" dirty="0"/>
                        <a:t>New S/W Bakke/Mossel Street Watercourse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/>
                        <a:t>Multi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/>
                        <a:t>R2 500 000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60591756"/>
                  </a:ext>
                </a:extLst>
              </a:tr>
              <a:tr h="416793">
                <a:tc>
                  <a:txBody>
                    <a:bodyPr/>
                    <a:lstStyle/>
                    <a:p>
                      <a:r>
                        <a:rPr lang="en-ZA" dirty="0"/>
                        <a:t>New link road from Walvis/Hall Street to Terrence </a:t>
                      </a:r>
                      <a:r>
                        <a:rPr lang="en-ZA" dirty="0" err="1"/>
                        <a:t>Ndanda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/>
                        <a:t>R3 728 000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46340397"/>
                  </a:ext>
                </a:extLst>
              </a:tr>
              <a:tr h="416793">
                <a:tc>
                  <a:txBody>
                    <a:bodyPr/>
                    <a:lstStyle/>
                    <a:p>
                      <a:r>
                        <a:rPr lang="en-ZA" sz="1600" dirty="0"/>
                        <a:t>Upgrade Municipal Main Road MR348: Long Street &amp; Station Road Great </a:t>
                      </a:r>
                      <a:r>
                        <a:rPr lang="en-ZA" sz="1600" dirty="0" err="1"/>
                        <a:t>Brak</a:t>
                      </a:r>
                      <a:r>
                        <a:rPr lang="en-ZA" sz="1600" dirty="0"/>
                        <a:t>-River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6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600" dirty="0"/>
                        <a:t>R17 391 304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129449079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AA5A09F3-0E32-4CB2-9427-0D38C0D2F202}"/>
              </a:ext>
            </a:extLst>
          </p:cNvPr>
          <p:cNvSpPr txBox="1"/>
          <p:nvPr/>
        </p:nvSpPr>
        <p:spPr>
          <a:xfrm>
            <a:off x="628650" y="4152741"/>
            <a:ext cx="3777887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lnSpc>
                <a:spcPct val="90000"/>
              </a:lnSpc>
              <a:spcBef>
                <a:spcPts val="1000"/>
              </a:spcBef>
            </a:pPr>
            <a:r>
              <a:rPr lang="en-US" sz="2800" u="sng" dirty="0">
                <a:solidFill>
                  <a:prstClr val="black"/>
                </a:solidFill>
              </a:rPr>
              <a:t>Streets and Stormwater</a:t>
            </a:r>
          </a:p>
        </p:txBody>
      </p:sp>
      <p:graphicFrame>
        <p:nvGraphicFramePr>
          <p:cNvPr id="11" name="Table 8">
            <a:extLst>
              <a:ext uri="{FF2B5EF4-FFF2-40B4-BE49-F238E27FC236}">
                <a16:creationId xmlns:a16="http://schemas.microsoft.com/office/drawing/2014/main" xmlns="" id="{ECA969AF-0E21-4101-9A70-D352C207A9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7199521"/>
              </p:ext>
            </p:extLst>
          </p:nvPr>
        </p:nvGraphicFramePr>
        <p:xfrm>
          <a:off x="628650" y="2471704"/>
          <a:ext cx="8210550" cy="16671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72851">
                  <a:extLst>
                    <a:ext uri="{9D8B030D-6E8A-4147-A177-3AD203B41FA5}">
                      <a16:colId xmlns:a16="http://schemas.microsoft.com/office/drawing/2014/main" xmlns="" val="1352983403"/>
                    </a:ext>
                  </a:extLst>
                </a:gridCol>
                <a:gridCol w="1100849">
                  <a:extLst>
                    <a:ext uri="{9D8B030D-6E8A-4147-A177-3AD203B41FA5}">
                      <a16:colId xmlns:a16="http://schemas.microsoft.com/office/drawing/2014/main" xmlns="" val="1953476044"/>
                    </a:ext>
                  </a:extLst>
                </a:gridCol>
                <a:gridCol w="2736850">
                  <a:extLst>
                    <a:ext uri="{9D8B030D-6E8A-4147-A177-3AD203B41FA5}">
                      <a16:colId xmlns:a16="http://schemas.microsoft.com/office/drawing/2014/main" xmlns="" val="3631811431"/>
                    </a:ext>
                  </a:extLst>
                </a:gridCol>
              </a:tblGrid>
              <a:tr h="416793">
                <a:tc>
                  <a:txBody>
                    <a:bodyPr/>
                    <a:lstStyle/>
                    <a:p>
                      <a:r>
                        <a:rPr lang="en-ZA" dirty="0"/>
                        <a:t>Project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/>
                        <a:t>Ward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/>
                        <a:t>Budget allocation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66278767"/>
                  </a:ext>
                </a:extLst>
              </a:tr>
              <a:tr h="416793">
                <a:tc>
                  <a:txBody>
                    <a:bodyPr/>
                    <a:lstStyle/>
                    <a:p>
                      <a:r>
                        <a:rPr lang="en-ZA" dirty="0"/>
                        <a:t>Upgrade of Dana Bay Substation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/>
                        <a:t>R3 750 000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60591756"/>
                  </a:ext>
                </a:extLst>
              </a:tr>
              <a:tr h="416793">
                <a:tc>
                  <a:txBody>
                    <a:bodyPr/>
                    <a:lstStyle/>
                    <a:p>
                      <a:r>
                        <a:rPr lang="en-ZA" dirty="0"/>
                        <a:t>MV Extension to </a:t>
                      </a:r>
                      <a:r>
                        <a:rPr lang="en-ZA" dirty="0" err="1"/>
                        <a:t>Hartenbos</a:t>
                      </a:r>
                      <a:r>
                        <a:rPr lang="en-ZA" dirty="0"/>
                        <a:t> </a:t>
                      </a:r>
                      <a:r>
                        <a:rPr lang="en-ZA" dirty="0" err="1"/>
                        <a:t>Landgoed</a:t>
                      </a:r>
                      <a:r>
                        <a:rPr lang="en-ZA" dirty="0"/>
                        <a:t> Area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/>
                        <a:t>R4 815 000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46340397"/>
                  </a:ext>
                </a:extLst>
              </a:tr>
              <a:tr h="416793">
                <a:tc>
                  <a:txBody>
                    <a:bodyPr/>
                    <a:lstStyle/>
                    <a:p>
                      <a:r>
                        <a:rPr lang="en-ZA" dirty="0"/>
                        <a:t>MV Network improvement 22 to 11 </a:t>
                      </a:r>
                      <a:r>
                        <a:rPr lang="en-ZA" dirty="0" err="1"/>
                        <a:t>Kv</a:t>
                      </a:r>
                      <a:r>
                        <a:rPr lang="en-ZA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/>
                        <a:t>Multi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/>
                        <a:t>R3 978 000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1294490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173737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B3157E26-19C6-4C86-9766-A64B40F730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203013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85DC4CD4-0071-4696-80CD-0E2D28A7DC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18623"/>
            <a:ext cx="1902117" cy="156071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96D35DB5-61D2-4CB3-A8F0-CA3F614BF7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2117" y="352287"/>
            <a:ext cx="6048987" cy="1325563"/>
          </a:xfrm>
        </p:spPr>
        <p:txBody>
          <a:bodyPr>
            <a:normAutofit/>
          </a:bodyPr>
          <a:lstStyle/>
          <a:p>
            <a:pPr algn="ctr"/>
            <a:endParaRPr lang="en-US" dirty="0"/>
          </a:p>
        </p:txBody>
      </p:sp>
      <p:graphicFrame>
        <p:nvGraphicFramePr>
          <p:cNvPr id="6" name="Table 8">
            <a:extLst>
              <a:ext uri="{FF2B5EF4-FFF2-40B4-BE49-F238E27FC236}">
                <a16:creationId xmlns:a16="http://schemas.microsoft.com/office/drawing/2014/main" xmlns="" id="{75EBEDBB-8ADB-438B-9937-70A122B39F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5488355"/>
              </p:ext>
            </p:extLst>
          </p:nvPr>
        </p:nvGraphicFramePr>
        <p:xfrm>
          <a:off x="628649" y="2438301"/>
          <a:ext cx="8210550" cy="10568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72851">
                  <a:extLst>
                    <a:ext uri="{9D8B030D-6E8A-4147-A177-3AD203B41FA5}">
                      <a16:colId xmlns:a16="http://schemas.microsoft.com/office/drawing/2014/main" xmlns="" val="1352983403"/>
                    </a:ext>
                  </a:extLst>
                </a:gridCol>
                <a:gridCol w="1100849">
                  <a:extLst>
                    <a:ext uri="{9D8B030D-6E8A-4147-A177-3AD203B41FA5}">
                      <a16:colId xmlns:a16="http://schemas.microsoft.com/office/drawing/2014/main" xmlns="" val="1953476044"/>
                    </a:ext>
                  </a:extLst>
                </a:gridCol>
                <a:gridCol w="2736850">
                  <a:extLst>
                    <a:ext uri="{9D8B030D-6E8A-4147-A177-3AD203B41FA5}">
                      <a16:colId xmlns:a16="http://schemas.microsoft.com/office/drawing/2014/main" xmlns="" val="3631811431"/>
                    </a:ext>
                  </a:extLst>
                </a:gridCol>
              </a:tblGrid>
              <a:tr h="416793">
                <a:tc>
                  <a:txBody>
                    <a:bodyPr/>
                    <a:lstStyle/>
                    <a:p>
                      <a:r>
                        <a:rPr lang="en-ZA" dirty="0"/>
                        <a:t>Project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/>
                        <a:t>Ward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/>
                        <a:t>Budget allocation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66278767"/>
                  </a:ext>
                </a:extLst>
              </a:tr>
              <a:tr h="416793">
                <a:tc>
                  <a:txBody>
                    <a:bodyPr/>
                    <a:lstStyle/>
                    <a:p>
                      <a:r>
                        <a:rPr lang="en-ZA" dirty="0"/>
                        <a:t>Municipal Main Road MR348 </a:t>
                      </a:r>
                      <a:r>
                        <a:rPr lang="en-ZA" dirty="0" err="1"/>
                        <a:t>Gbr</a:t>
                      </a:r>
                      <a:r>
                        <a:rPr lang="en-ZA" dirty="0"/>
                        <a:t>: Construct various Infrastructure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/>
                        <a:t>R7 618 206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60591756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ED1BA1DE-5303-4495-BD34-B42F467FF2EA}"/>
              </a:ext>
            </a:extLst>
          </p:cNvPr>
          <p:cNvSpPr txBox="1"/>
          <p:nvPr/>
        </p:nvSpPr>
        <p:spPr>
          <a:xfrm>
            <a:off x="628650" y="3495174"/>
            <a:ext cx="5946321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lnSpc>
                <a:spcPct val="90000"/>
              </a:lnSpc>
              <a:spcBef>
                <a:spcPts val="1000"/>
              </a:spcBef>
            </a:pPr>
            <a:r>
              <a:rPr lang="en-US" sz="2800" u="sng" dirty="0">
                <a:solidFill>
                  <a:prstClr val="black"/>
                </a:solidFill>
              </a:rPr>
              <a:t>Water and Sewerage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96C09DC9-85BF-4966-B5BA-C113D738BFE3}"/>
              </a:ext>
            </a:extLst>
          </p:cNvPr>
          <p:cNvSpPr txBox="1"/>
          <p:nvPr/>
        </p:nvSpPr>
        <p:spPr>
          <a:xfrm>
            <a:off x="628650" y="2030136"/>
            <a:ext cx="5946321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lnSpc>
                <a:spcPct val="90000"/>
              </a:lnSpc>
              <a:spcBef>
                <a:spcPts val="1000"/>
              </a:spcBef>
            </a:pPr>
            <a:r>
              <a:rPr lang="en-US" sz="2800" u="sng" dirty="0">
                <a:solidFill>
                  <a:prstClr val="black"/>
                </a:solidFill>
              </a:rPr>
              <a:t>Streets and Stormwater Continued…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xmlns="" id="{DB1092FB-F7D6-4CBA-A2B3-F6DB365D1F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7717737"/>
              </p:ext>
            </p:extLst>
          </p:nvPr>
        </p:nvGraphicFramePr>
        <p:xfrm>
          <a:off x="628649" y="3975305"/>
          <a:ext cx="8210550" cy="27240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72851">
                  <a:extLst>
                    <a:ext uri="{9D8B030D-6E8A-4147-A177-3AD203B41FA5}">
                      <a16:colId xmlns:a16="http://schemas.microsoft.com/office/drawing/2014/main" xmlns="" val="1352983403"/>
                    </a:ext>
                  </a:extLst>
                </a:gridCol>
                <a:gridCol w="1100849">
                  <a:extLst>
                    <a:ext uri="{9D8B030D-6E8A-4147-A177-3AD203B41FA5}">
                      <a16:colId xmlns:a16="http://schemas.microsoft.com/office/drawing/2014/main" xmlns="" val="1953476044"/>
                    </a:ext>
                  </a:extLst>
                </a:gridCol>
                <a:gridCol w="2736850">
                  <a:extLst>
                    <a:ext uri="{9D8B030D-6E8A-4147-A177-3AD203B41FA5}">
                      <a16:colId xmlns:a16="http://schemas.microsoft.com/office/drawing/2014/main" xmlns="" val="3631811431"/>
                    </a:ext>
                  </a:extLst>
                </a:gridCol>
              </a:tblGrid>
              <a:tr h="416793">
                <a:tc>
                  <a:txBody>
                    <a:bodyPr/>
                    <a:lstStyle/>
                    <a:p>
                      <a:r>
                        <a:rPr lang="en-ZA" dirty="0"/>
                        <a:t>Project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/>
                        <a:t>Ward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/>
                        <a:t>Budget allocation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66278767"/>
                  </a:ext>
                </a:extLst>
              </a:tr>
              <a:tr h="416793">
                <a:tc>
                  <a:txBody>
                    <a:bodyPr/>
                    <a:lstStyle/>
                    <a:p>
                      <a:r>
                        <a:rPr lang="en-ZA" dirty="0"/>
                        <a:t>Refurbishment of Regional WWTW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/>
                        <a:t>Multi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/>
                        <a:t>R3 252 184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60591756"/>
                  </a:ext>
                </a:extLst>
              </a:tr>
              <a:tr h="416793">
                <a:tc>
                  <a:txBody>
                    <a:bodyPr/>
                    <a:lstStyle/>
                    <a:p>
                      <a:r>
                        <a:rPr lang="en-ZA" dirty="0"/>
                        <a:t>Upgrade of Water Supply Pipeline from Little </a:t>
                      </a:r>
                      <a:r>
                        <a:rPr lang="en-ZA" dirty="0" err="1"/>
                        <a:t>Brak</a:t>
                      </a:r>
                      <a:r>
                        <a:rPr lang="en-ZA" dirty="0"/>
                        <a:t> WTW to </a:t>
                      </a:r>
                      <a:r>
                        <a:rPr lang="en-ZA" dirty="0" err="1"/>
                        <a:t>Langeberg</a:t>
                      </a:r>
                      <a:r>
                        <a:rPr lang="en-ZA" dirty="0"/>
                        <a:t> Reservoirs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/>
                        <a:t>Multi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/>
                        <a:t>R6 000 000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46340397"/>
                  </a:ext>
                </a:extLst>
              </a:tr>
              <a:tr h="416793">
                <a:tc>
                  <a:txBody>
                    <a:bodyPr/>
                    <a:lstStyle/>
                    <a:p>
                      <a:r>
                        <a:rPr lang="en-ZA" dirty="0"/>
                        <a:t>Replace Water Network Lines-All Areas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/>
                        <a:t>Multi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/>
                        <a:t>R3 552 350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129449079"/>
                  </a:ext>
                </a:extLst>
              </a:tr>
              <a:tr h="416793">
                <a:tc>
                  <a:txBody>
                    <a:bodyPr/>
                    <a:lstStyle/>
                    <a:p>
                      <a:r>
                        <a:rPr lang="en-ZA" dirty="0"/>
                        <a:t>Upgrade  </a:t>
                      </a:r>
                      <a:r>
                        <a:rPr lang="en-ZA" dirty="0" err="1"/>
                        <a:t>Herbertsdale</a:t>
                      </a:r>
                      <a:r>
                        <a:rPr lang="en-ZA" dirty="0"/>
                        <a:t> Water Reticulation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/>
                        <a:t>R3 118 963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870593964"/>
                  </a:ext>
                </a:extLst>
              </a:tr>
              <a:tr h="416793">
                <a:tc>
                  <a:txBody>
                    <a:bodyPr/>
                    <a:lstStyle/>
                    <a:p>
                      <a:r>
                        <a:rPr lang="en-ZA" dirty="0"/>
                        <a:t>New Reservoir @ Farm </a:t>
                      </a:r>
                      <a:r>
                        <a:rPr lang="en-ZA" dirty="0" err="1"/>
                        <a:t>Vaale</a:t>
                      </a:r>
                      <a:r>
                        <a:rPr lang="en-ZA" dirty="0"/>
                        <a:t> </a:t>
                      </a:r>
                      <a:r>
                        <a:rPr lang="en-ZA" dirty="0" err="1"/>
                        <a:t>Vallei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/>
                        <a:t>Multi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/>
                        <a:t>R7 680 000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149568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1065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B3157E26-19C6-4C86-9766-A64B40F730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203013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85DC4CD4-0071-4696-80CD-0E2D28A7DC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18623"/>
            <a:ext cx="1902117" cy="156071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96D35DB5-61D2-4CB3-A8F0-CA3F614BF7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2117" y="352287"/>
            <a:ext cx="6048987" cy="132556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BCBFE226-4DDE-4749-9E1A-466FAC144A39}"/>
              </a:ext>
            </a:extLst>
          </p:cNvPr>
          <p:cNvSpPr txBox="1"/>
          <p:nvPr/>
        </p:nvSpPr>
        <p:spPr>
          <a:xfrm>
            <a:off x="628650" y="1971166"/>
            <a:ext cx="5946321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lnSpc>
                <a:spcPct val="90000"/>
              </a:lnSpc>
              <a:spcBef>
                <a:spcPts val="1000"/>
              </a:spcBef>
            </a:pPr>
            <a:r>
              <a:rPr lang="en-US" sz="2800" u="sng" dirty="0">
                <a:solidFill>
                  <a:prstClr val="black"/>
                </a:solidFill>
              </a:rPr>
              <a:t>Water and Sewerage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xmlns="" id="{AC70CC1D-8A00-4FB5-BCF7-081BCFC499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2100203"/>
              </p:ext>
            </p:extLst>
          </p:nvPr>
        </p:nvGraphicFramePr>
        <p:xfrm>
          <a:off x="628649" y="2451297"/>
          <a:ext cx="8210550" cy="10568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72851">
                  <a:extLst>
                    <a:ext uri="{9D8B030D-6E8A-4147-A177-3AD203B41FA5}">
                      <a16:colId xmlns:a16="http://schemas.microsoft.com/office/drawing/2014/main" xmlns="" val="1352983403"/>
                    </a:ext>
                  </a:extLst>
                </a:gridCol>
                <a:gridCol w="1100849">
                  <a:extLst>
                    <a:ext uri="{9D8B030D-6E8A-4147-A177-3AD203B41FA5}">
                      <a16:colId xmlns:a16="http://schemas.microsoft.com/office/drawing/2014/main" xmlns="" val="1953476044"/>
                    </a:ext>
                  </a:extLst>
                </a:gridCol>
                <a:gridCol w="2736850">
                  <a:extLst>
                    <a:ext uri="{9D8B030D-6E8A-4147-A177-3AD203B41FA5}">
                      <a16:colId xmlns:a16="http://schemas.microsoft.com/office/drawing/2014/main" xmlns="" val="3631811431"/>
                    </a:ext>
                  </a:extLst>
                </a:gridCol>
              </a:tblGrid>
              <a:tr h="416793">
                <a:tc>
                  <a:txBody>
                    <a:bodyPr/>
                    <a:lstStyle/>
                    <a:p>
                      <a:r>
                        <a:rPr lang="en-ZA" dirty="0"/>
                        <a:t>Project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/>
                        <a:t>Ward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/>
                        <a:t>Budget allocation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66278767"/>
                  </a:ext>
                </a:extLst>
              </a:tr>
              <a:tr h="416793">
                <a:tc>
                  <a:txBody>
                    <a:bodyPr/>
                    <a:lstStyle/>
                    <a:p>
                      <a:r>
                        <a:rPr lang="en-ZA" dirty="0"/>
                        <a:t>Drilling, </a:t>
                      </a:r>
                      <a:r>
                        <a:rPr lang="en-ZA" dirty="0" err="1"/>
                        <a:t>testing,equipping</a:t>
                      </a:r>
                      <a:r>
                        <a:rPr lang="en-ZA" dirty="0"/>
                        <a:t> and connection of boreholes in </a:t>
                      </a:r>
                      <a:r>
                        <a:rPr lang="en-ZA" dirty="0" err="1"/>
                        <a:t>Herbersdale</a:t>
                      </a:r>
                      <a:r>
                        <a:rPr lang="en-ZA" dirty="0"/>
                        <a:t> and </a:t>
                      </a:r>
                      <a:r>
                        <a:rPr lang="en-ZA" dirty="0" err="1"/>
                        <a:t>Buisplaas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/>
                        <a:t>Multi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/>
                        <a:t>R2 200 000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60591756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9AB3CD72-73E0-4DEF-8868-002CAC97B344}"/>
              </a:ext>
            </a:extLst>
          </p:cNvPr>
          <p:cNvSpPr txBox="1"/>
          <p:nvPr/>
        </p:nvSpPr>
        <p:spPr>
          <a:xfrm>
            <a:off x="628650" y="3460325"/>
            <a:ext cx="5946321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lnSpc>
                <a:spcPct val="90000"/>
              </a:lnSpc>
              <a:spcBef>
                <a:spcPts val="1000"/>
              </a:spcBef>
            </a:pPr>
            <a:r>
              <a:rPr lang="en-US" sz="2800" u="sng" dirty="0">
                <a:solidFill>
                  <a:prstClr val="black"/>
                </a:solidFill>
              </a:rPr>
              <a:t>Community Safety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xmlns="" id="{5BC8FACF-D5A6-4249-89EC-46E93FD129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9182388"/>
              </p:ext>
            </p:extLst>
          </p:nvPr>
        </p:nvGraphicFramePr>
        <p:xfrm>
          <a:off x="628649" y="3940456"/>
          <a:ext cx="8210550" cy="8335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72851">
                  <a:extLst>
                    <a:ext uri="{9D8B030D-6E8A-4147-A177-3AD203B41FA5}">
                      <a16:colId xmlns:a16="http://schemas.microsoft.com/office/drawing/2014/main" xmlns="" val="1352983403"/>
                    </a:ext>
                  </a:extLst>
                </a:gridCol>
                <a:gridCol w="1100849">
                  <a:extLst>
                    <a:ext uri="{9D8B030D-6E8A-4147-A177-3AD203B41FA5}">
                      <a16:colId xmlns:a16="http://schemas.microsoft.com/office/drawing/2014/main" xmlns="" val="1953476044"/>
                    </a:ext>
                  </a:extLst>
                </a:gridCol>
                <a:gridCol w="2736850">
                  <a:extLst>
                    <a:ext uri="{9D8B030D-6E8A-4147-A177-3AD203B41FA5}">
                      <a16:colId xmlns:a16="http://schemas.microsoft.com/office/drawing/2014/main" xmlns="" val="3631811431"/>
                    </a:ext>
                  </a:extLst>
                </a:gridCol>
              </a:tblGrid>
              <a:tr h="416793">
                <a:tc>
                  <a:txBody>
                    <a:bodyPr/>
                    <a:lstStyle/>
                    <a:p>
                      <a:r>
                        <a:rPr lang="en-ZA" dirty="0"/>
                        <a:t>Project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/>
                        <a:t>Ward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/>
                        <a:t>Budget allocation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66278767"/>
                  </a:ext>
                </a:extLst>
              </a:tr>
              <a:tr h="416793">
                <a:tc>
                  <a:txBody>
                    <a:bodyPr/>
                    <a:lstStyle/>
                    <a:p>
                      <a:r>
                        <a:rPr lang="en-ZA" dirty="0"/>
                        <a:t>New Control room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/>
                        <a:t>Admin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/>
                        <a:t>R3 700 000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60591756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C0ED245C-E72E-446E-8FF1-4731CE746F29}"/>
              </a:ext>
            </a:extLst>
          </p:cNvPr>
          <p:cNvSpPr txBox="1"/>
          <p:nvPr/>
        </p:nvSpPr>
        <p:spPr>
          <a:xfrm>
            <a:off x="628650" y="4793223"/>
            <a:ext cx="5946321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lnSpc>
                <a:spcPct val="90000"/>
              </a:lnSpc>
              <a:spcBef>
                <a:spcPts val="1000"/>
              </a:spcBef>
            </a:pPr>
            <a:r>
              <a:rPr lang="en-US" sz="2800" u="sng" dirty="0">
                <a:solidFill>
                  <a:prstClr val="black"/>
                </a:solidFill>
              </a:rPr>
              <a:t>Human Settlements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xmlns="" id="{F508993F-9BBF-4BE0-A09F-FDED7295D6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5081641"/>
              </p:ext>
            </p:extLst>
          </p:nvPr>
        </p:nvGraphicFramePr>
        <p:xfrm>
          <a:off x="628649" y="5273354"/>
          <a:ext cx="8210550" cy="8335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72851">
                  <a:extLst>
                    <a:ext uri="{9D8B030D-6E8A-4147-A177-3AD203B41FA5}">
                      <a16:colId xmlns:a16="http://schemas.microsoft.com/office/drawing/2014/main" xmlns="" val="1352983403"/>
                    </a:ext>
                  </a:extLst>
                </a:gridCol>
                <a:gridCol w="1100849">
                  <a:extLst>
                    <a:ext uri="{9D8B030D-6E8A-4147-A177-3AD203B41FA5}">
                      <a16:colId xmlns:a16="http://schemas.microsoft.com/office/drawing/2014/main" xmlns="" val="1953476044"/>
                    </a:ext>
                  </a:extLst>
                </a:gridCol>
                <a:gridCol w="2736850">
                  <a:extLst>
                    <a:ext uri="{9D8B030D-6E8A-4147-A177-3AD203B41FA5}">
                      <a16:colId xmlns:a16="http://schemas.microsoft.com/office/drawing/2014/main" xmlns="" val="3631811431"/>
                    </a:ext>
                  </a:extLst>
                </a:gridCol>
              </a:tblGrid>
              <a:tr h="416793">
                <a:tc>
                  <a:txBody>
                    <a:bodyPr/>
                    <a:lstStyle/>
                    <a:p>
                      <a:r>
                        <a:rPr lang="en-ZA" dirty="0"/>
                        <a:t>Project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/>
                        <a:t>Ward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/>
                        <a:t>Budget allocation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66278767"/>
                  </a:ext>
                </a:extLst>
              </a:tr>
              <a:tr h="416793">
                <a:tc>
                  <a:txBody>
                    <a:bodyPr/>
                    <a:lstStyle/>
                    <a:p>
                      <a:r>
                        <a:rPr lang="en-ZA" dirty="0"/>
                        <a:t>Upgrading of Informal Settlements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/>
                        <a:t>R15 000 000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605917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97368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B3157E26-19C6-4C86-9766-A64B40F730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203013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85DC4CD4-0071-4696-80CD-0E2D28A7DC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18623"/>
            <a:ext cx="1902117" cy="156071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96D35DB5-61D2-4CB3-A8F0-CA3F614BF7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2117" y="352287"/>
            <a:ext cx="6048987" cy="1325563"/>
          </a:xfrm>
        </p:spPr>
        <p:txBody>
          <a:bodyPr/>
          <a:lstStyle/>
          <a:p>
            <a:r>
              <a:rPr lang="en-US" dirty="0"/>
              <a:t>Support Required/ Areas of Collaboration</a:t>
            </a:r>
          </a:p>
        </p:txBody>
      </p:sp>
      <p:sp>
        <p:nvSpPr>
          <p:cNvPr id="6" name="TextBox 2">
            <a:extLst>
              <a:ext uri="{FF2B5EF4-FFF2-40B4-BE49-F238E27FC236}">
                <a16:creationId xmlns:a16="http://schemas.microsoft.com/office/drawing/2014/main" xmlns="" id="{B7C7BEBB-775E-4F1B-9FF9-AF0899B95845}"/>
              </a:ext>
            </a:extLst>
          </p:cNvPr>
          <p:cNvSpPr txBox="1">
            <a:spLocks noGrp="1" noChangeArrowheads="1"/>
          </p:cNvSpPr>
          <p:nvPr>
            <p:ph idx="1"/>
          </p:nvPr>
        </p:nvSpPr>
        <p:spPr bwMode="auto">
          <a:xfrm>
            <a:off x="148047" y="1912998"/>
            <a:ext cx="8830490" cy="363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Font typeface="Calibri Light" panose="020F0302020204030204" pitchFamily="34" charset="0"/>
              <a:buAutoNum type="arabicPeriod"/>
            </a:pPr>
            <a:r>
              <a:rPr lang="en-US" altLang="en-US" sz="1800" dirty="0">
                <a:latin typeface="Arial" panose="020B0604020202020204" pitchFamily="34" charset="0"/>
              </a:rPr>
              <a:t>SAPS: New police station at </a:t>
            </a:r>
            <a:r>
              <a:rPr lang="en-US" altLang="en-US" sz="1800" dirty="0" err="1">
                <a:latin typeface="Arial" panose="020B0604020202020204" pitchFamily="34" charset="0"/>
              </a:rPr>
              <a:t>Kwanonqaba</a:t>
            </a:r>
            <a:r>
              <a:rPr lang="en-US" altLang="en-US" sz="1800" dirty="0">
                <a:latin typeface="Arial" panose="020B0604020202020204" pitchFamily="34" charset="0"/>
              </a:rPr>
              <a:t> – Ward 1</a:t>
            </a:r>
          </a:p>
          <a:p>
            <a:pPr>
              <a:lnSpc>
                <a:spcPct val="150000"/>
              </a:lnSpc>
              <a:spcBef>
                <a:spcPct val="0"/>
              </a:spcBef>
              <a:buFont typeface="Calibri Light" panose="020F0302020204030204" pitchFamily="34" charset="0"/>
              <a:buAutoNum type="arabicPeriod"/>
            </a:pPr>
            <a:r>
              <a:rPr lang="en-US" altLang="en-US" sz="1800" dirty="0" err="1">
                <a:latin typeface="Arial" panose="020B0604020202020204" pitchFamily="34" charset="0"/>
              </a:rPr>
              <a:t>DoBE</a:t>
            </a:r>
            <a:r>
              <a:rPr lang="en-US" altLang="en-US" sz="1800" dirty="0">
                <a:latin typeface="Arial" panose="020B0604020202020204" pitchFamily="34" charset="0"/>
              </a:rPr>
              <a:t>: New secondary School for wards 1,2,3,11 and 13 areas</a:t>
            </a:r>
          </a:p>
          <a:p>
            <a:pPr>
              <a:lnSpc>
                <a:spcPct val="150000"/>
              </a:lnSpc>
              <a:spcBef>
                <a:spcPct val="0"/>
              </a:spcBef>
              <a:buFont typeface="Calibri Light" panose="020F0302020204030204" pitchFamily="34" charset="0"/>
              <a:buAutoNum type="arabicPeriod"/>
            </a:pPr>
            <a:r>
              <a:rPr lang="en-US" altLang="en-US" sz="1800" dirty="0">
                <a:latin typeface="Arial" panose="020B0604020202020204" pitchFamily="34" charset="0"/>
              </a:rPr>
              <a:t>DCAS: Library Services (Reebok </a:t>
            </a:r>
            <a:r>
              <a:rPr lang="en-US" altLang="en-US" sz="1800" dirty="0" err="1">
                <a:latin typeface="Arial" panose="020B0604020202020204" pitchFamily="34" charset="0"/>
              </a:rPr>
              <a:t>Tergniet</a:t>
            </a:r>
            <a:r>
              <a:rPr lang="en-US" altLang="en-US" sz="1800" dirty="0">
                <a:latin typeface="Arial" panose="020B0604020202020204" pitchFamily="34" charset="0"/>
              </a:rPr>
              <a:t>)  - Ward 4</a:t>
            </a:r>
          </a:p>
          <a:p>
            <a:pPr>
              <a:lnSpc>
                <a:spcPct val="150000"/>
              </a:lnSpc>
              <a:spcBef>
                <a:spcPct val="0"/>
              </a:spcBef>
              <a:buFont typeface="Calibri Light" panose="020F0302020204030204" pitchFamily="34" charset="0"/>
              <a:buAutoNum type="arabicPeriod"/>
            </a:pPr>
            <a:r>
              <a:rPr lang="en-ZA" altLang="en-US" sz="1800" dirty="0" err="1">
                <a:latin typeface="Arial" panose="020B0604020202020204" pitchFamily="34" charset="0"/>
              </a:rPr>
              <a:t>DoH</a:t>
            </a:r>
            <a:r>
              <a:rPr lang="en-ZA" altLang="en-US" sz="1800" dirty="0">
                <a:latin typeface="Arial" panose="020B0604020202020204" pitchFamily="34" charset="0"/>
              </a:rPr>
              <a:t>: Mobile Clinic for </a:t>
            </a:r>
            <a:r>
              <a:rPr lang="en-ZA" altLang="en-US" sz="1800" dirty="0" err="1">
                <a:latin typeface="Arial" panose="020B0604020202020204" pitchFamily="34" charset="0"/>
              </a:rPr>
              <a:t>Jonkersberg</a:t>
            </a:r>
            <a:r>
              <a:rPr lang="en-ZA" altLang="en-US" sz="1800" dirty="0">
                <a:latin typeface="Arial" panose="020B0604020202020204" pitchFamily="34" charset="0"/>
              </a:rPr>
              <a:t> Rural Settlement – Ward 5.</a:t>
            </a:r>
          </a:p>
          <a:p>
            <a:pPr>
              <a:lnSpc>
                <a:spcPct val="150000"/>
              </a:lnSpc>
              <a:spcBef>
                <a:spcPct val="0"/>
              </a:spcBef>
              <a:buFont typeface="Calibri Light" panose="020F0302020204030204" pitchFamily="34" charset="0"/>
              <a:buAutoNum type="arabicPeriod"/>
            </a:pPr>
            <a:r>
              <a:rPr lang="en-ZA" altLang="en-US" sz="1800" dirty="0">
                <a:latin typeface="Arial" panose="020B0604020202020204" pitchFamily="34" charset="0"/>
              </a:rPr>
              <a:t>TNPA: Harbour and Waterfront Development – Ward 8</a:t>
            </a:r>
          </a:p>
          <a:p>
            <a:pPr>
              <a:lnSpc>
                <a:spcPct val="150000"/>
              </a:lnSpc>
              <a:spcBef>
                <a:spcPct val="0"/>
              </a:spcBef>
              <a:buFont typeface="Calibri Light" panose="020F0302020204030204" pitchFamily="34" charset="0"/>
              <a:buAutoNum type="arabicPeriod"/>
            </a:pPr>
            <a:r>
              <a:rPr lang="en-ZA" altLang="en-US" sz="1800" dirty="0">
                <a:latin typeface="Arial" panose="020B0604020202020204" pitchFamily="34" charset="0"/>
              </a:rPr>
              <a:t>DEDAT: Formalisation of Informal Traders – All Wards</a:t>
            </a:r>
          </a:p>
          <a:p>
            <a:pPr>
              <a:lnSpc>
                <a:spcPct val="150000"/>
              </a:lnSpc>
              <a:spcBef>
                <a:spcPct val="0"/>
              </a:spcBef>
              <a:buFont typeface="Calibri Light" panose="020F0302020204030204" pitchFamily="34" charset="0"/>
              <a:buAutoNum type="arabicPeriod"/>
            </a:pPr>
            <a:r>
              <a:rPr lang="en-ZA" altLang="en-US" sz="1800" dirty="0">
                <a:latin typeface="Arial" panose="020B0604020202020204" pitchFamily="34" charset="0"/>
              </a:rPr>
              <a:t>DOE/ ESKOM: Solar Geyser Project Completion: All wards (poor households)</a:t>
            </a:r>
          </a:p>
          <a:p>
            <a:pPr>
              <a:lnSpc>
                <a:spcPct val="150000"/>
              </a:lnSpc>
              <a:spcBef>
                <a:spcPct val="0"/>
              </a:spcBef>
              <a:buFont typeface="Calibri Light" panose="020F0302020204030204" pitchFamily="34" charset="0"/>
              <a:buAutoNum type="arabicPeriod"/>
            </a:pPr>
            <a:r>
              <a:rPr lang="en-ZA" altLang="en-US" sz="1800" dirty="0" err="1">
                <a:latin typeface="Arial" panose="020B0604020202020204" pitchFamily="34" charset="0"/>
              </a:rPr>
              <a:t>DoH</a:t>
            </a:r>
            <a:r>
              <a:rPr lang="en-ZA" altLang="en-US" sz="1800" dirty="0">
                <a:latin typeface="Arial" panose="020B0604020202020204" pitchFamily="34" charset="0"/>
              </a:rPr>
              <a:t>: Expansion of Alma Clinic – Ward 13</a:t>
            </a:r>
            <a:endParaRPr lang="en-ZA" altLang="en-US" sz="1800" dirty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 typeface="Calibri Light" panose="020F0302020204030204" pitchFamily="34" charset="0"/>
              <a:buAutoNum type="arabicPeriod"/>
            </a:pPr>
            <a:endParaRPr lang="en-US" altLang="en-US" sz="1400" dirty="0">
              <a:latin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97D6F235-7B94-40C0-9C50-22EFF73B4139}"/>
              </a:ext>
            </a:extLst>
          </p:cNvPr>
          <p:cNvSpPr txBox="1"/>
          <p:nvPr/>
        </p:nvSpPr>
        <p:spPr>
          <a:xfrm>
            <a:off x="1449977" y="5678425"/>
            <a:ext cx="24166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dirty="0">
                <a:solidFill>
                  <a:srgbClr val="FF0000"/>
                </a:solidFill>
              </a:rPr>
              <a:t>Same as last time, please. </a:t>
            </a:r>
          </a:p>
        </p:txBody>
      </p:sp>
      <p:pic>
        <p:nvPicPr>
          <p:cNvPr id="6148" name="Picture 4" descr="Emoji Please Images, Stock Photos &amp; Vectors | Shutterstock">
            <a:extLst>
              <a:ext uri="{FF2B5EF4-FFF2-40B4-BE49-F238E27FC236}">
                <a16:creationId xmlns:a16="http://schemas.microsoft.com/office/drawing/2014/main" xmlns="" id="{721B4720-4212-4E03-BD18-7478E416BE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334" y="5276058"/>
            <a:ext cx="1090204" cy="1174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8434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_MG_2539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357"/>
          <a:stretch/>
        </p:blipFill>
        <p:spPr bwMode="auto">
          <a:xfrm>
            <a:off x="0" y="-5080"/>
            <a:ext cx="9144001" cy="234680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5" descr="Description: img_308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" y="9525"/>
            <a:ext cx="2569112" cy="2349442"/>
          </a:xfrm>
          <a:prstGeom prst="moon">
            <a:avLst/>
          </a:prstGeom>
          <a:noFill/>
          <a:ln>
            <a:noFill/>
          </a:ln>
        </p:spPr>
      </p:pic>
      <p:pic>
        <p:nvPicPr>
          <p:cNvPr id="7" name="Picture 6" descr="\\172.16.0.20\users\gvanderwesthuizen\My Pictures\Toring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0965" y="12065"/>
            <a:ext cx="1827164" cy="2337595"/>
          </a:xfrm>
          <a:prstGeom prst="moon">
            <a:avLst/>
          </a:prstGeom>
          <a:noFill/>
          <a:ln>
            <a:noFill/>
          </a:ln>
        </p:spPr>
      </p:pic>
      <p:pic>
        <p:nvPicPr>
          <p:cNvPr id="8" name="Picture 7" descr="\\172.16.0.20\users\gvanderwesthuizen\My Pictures\MBM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0512" y="26856"/>
            <a:ext cx="1316112" cy="2318890"/>
          </a:xfrm>
          <a:prstGeom prst="moon">
            <a:avLst/>
          </a:prstGeom>
          <a:noFill/>
          <a:ln>
            <a:noFill/>
          </a:ln>
        </p:spPr>
      </p:pic>
      <p:pic>
        <p:nvPicPr>
          <p:cNvPr id="9" name="Picture 8" descr="\\172.16.0.20\users\gvanderwesthuizen\My Pictures\100_0312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898417" y="-3073"/>
            <a:ext cx="1907978" cy="2348819"/>
          </a:xfrm>
          <a:prstGeom prst="moon">
            <a:avLst/>
          </a:prstGeom>
          <a:noFill/>
          <a:ln>
            <a:noFill/>
          </a:ln>
        </p:spPr>
      </p:pic>
      <p:pic>
        <p:nvPicPr>
          <p:cNvPr id="10" name="Picture 9" descr="\\172.16.0.20\users\gvanderwesthuizen\My Pictures\Die punt.jpg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337918" y="28412"/>
            <a:ext cx="1471583" cy="2328866"/>
          </a:xfrm>
          <a:prstGeom prst="moon">
            <a:avLst/>
          </a:prstGeom>
          <a:noFill/>
          <a:ln>
            <a:noFill/>
          </a:ln>
        </p:spPr>
      </p:pic>
      <p:pic>
        <p:nvPicPr>
          <p:cNvPr id="11" name="Picture 10" descr="Description: img_308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597537" y="-3104"/>
            <a:ext cx="2522933" cy="2330113"/>
          </a:xfrm>
          <a:prstGeom prst="moon">
            <a:avLst/>
          </a:prstGeom>
          <a:noFill/>
          <a:ln>
            <a:noFill/>
          </a:ln>
        </p:spPr>
      </p:pic>
      <p:pic>
        <p:nvPicPr>
          <p:cNvPr id="13" name="Picture 12" descr="\\172.16.0.20\users\hlaufs\desktop\Templates of Standard Documents\Logo\MBM Marketing Logo.pn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6725" y="443264"/>
            <a:ext cx="1903095" cy="1564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13" descr="\\172.16.0.20\users\gvanderwesthuizen\My Pictures\images (1).jpg"/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4867907"/>
            <a:ext cx="3127361" cy="1989572"/>
          </a:xfrm>
          <a:prstGeom prst="homePlate">
            <a:avLst/>
          </a:prstGeom>
          <a:noFill/>
          <a:ln>
            <a:noFill/>
          </a:ln>
        </p:spPr>
      </p:pic>
      <p:pic>
        <p:nvPicPr>
          <p:cNvPr id="15" name="Picture 14" descr="\\172.16.0.20\users\gvanderwesthuizen\My Pictures\images.jpg"/>
          <p:cNvPicPr/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3837" y="4867907"/>
            <a:ext cx="3102182" cy="1966180"/>
          </a:xfrm>
          <a:prstGeom prst="chevron">
            <a:avLst/>
          </a:prstGeom>
          <a:noFill/>
          <a:ln>
            <a:noFill/>
          </a:ln>
        </p:spPr>
      </p:pic>
      <p:pic>
        <p:nvPicPr>
          <p:cNvPr id="16" name="Picture 15" descr="\\172.16.0.20\users\gvanderwesthuizen\My Pictures\images (2).jpg"/>
          <p:cNvPicPr/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89" r="12666"/>
          <a:stretch/>
        </p:blipFill>
        <p:spPr bwMode="auto">
          <a:xfrm>
            <a:off x="4514014" y="4871407"/>
            <a:ext cx="2195019" cy="1986072"/>
          </a:xfrm>
          <a:prstGeom prst="flowChartCollate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7" name="Picture 16" descr="\\172.16.0.20\users\gvanderwesthuizen\My Pictures\Santos.jpg"/>
          <p:cNvPicPr/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816353" y="4867275"/>
            <a:ext cx="3327647" cy="1990204"/>
          </a:xfrm>
          <a:prstGeom prst="homePlate">
            <a:avLst/>
          </a:prstGeom>
          <a:noFill/>
          <a:ln>
            <a:noFill/>
          </a:ln>
        </p:spPr>
      </p:pic>
      <p:sp>
        <p:nvSpPr>
          <p:cNvPr id="18" name="Text Box 84"/>
          <p:cNvSpPr txBox="1"/>
          <p:nvPr/>
        </p:nvSpPr>
        <p:spPr>
          <a:xfrm>
            <a:off x="1294081" y="2908059"/>
            <a:ext cx="6575425" cy="1102995"/>
          </a:xfrm>
          <a:prstGeom prst="rect">
            <a:avLst/>
          </a:prstGeom>
          <a:noFill/>
          <a:ln w="6350">
            <a:noFill/>
          </a:ln>
          <a:effectLst/>
        </p:spPr>
        <p:txBody>
          <a:bodyPr rot="0" spcFirstLastPara="1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sz="7200" b="0" i="0" u="none" strike="noStrike" kern="0" cap="none" spc="0" normalizeH="0" baseline="0" noProof="0" dirty="0">
                <a:ln>
                  <a:noFill/>
                </a:ln>
                <a:solidFill>
                  <a:srgbClr val="5B9BD5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Thank You</a:t>
            </a:r>
            <a:endParaRPr kumimoji="0" lang="en-ZA" sz="11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ZA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ysClr val="windowText" lastClr="000000">
                      <a:alpha val="40000"/>
                    </a:sysClr>
                  </a:outerShdw>
                </a:effectLst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kumimoji="0" lang="en-ZA" sz="11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19167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283</TotalTime>
  <Words>371</Words>
  <Application>Microsoft Office PowerPoint</Application>
  <PresentationFormat>On-screen Show (4:3)</PresentationFormat>
  <Paragraphs>113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PowerPoint Presentation</vt:lpstr>
      <vt:lpstr>ABOUT MOSSEL BAY MUNICIPALITY</vt:lpstr>
      <vt:lpstr>ABOUT MOSSEL BAY MUNICIPALITY</vt:lpstr>
      <vt:lpstr>ABOUT MOSSEL BAY MUNICIPALITY</vt:lpstr>
      <vt:lpstr>2019/2020 Annual Performance</vt:lpstr>
      <vt:lpstr>2019/2020 Annual Performance</vt:lpstr>
      <vt:lpstr>2019/2020 Annual Performance</vt:lpstr>
      <vt:lpstr>MAJOR INFRASTRUCTURE PROJECTS 2020/2021 (&gt;R2 OOO OOO BUDGETED)</vt:lpstr>
      <vt:lpstr>PowerPoint Presentation</vt:lpstr>
      <vt:lpstr>PowerPoint Presentation</vt:lpstr>
      <vt:lpstr>Support Required/ Areas of Collaboration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Laufs, Henry</dc:creator>
  <cp:lastModifiedBy>mercy</cp:lastModifiedBy>
  <cp:revision>27</cp:revision>
  <dcterms:created xsi:type="dcterms:W3CDTF">2017-07-31T11:58:00Z</dcterms:created>
  <dcterms:modified xsi:type="dcterms:W3CDTF">2020-11-19T13:22:56Z</dcterms:modified>
</cp:coreProperties>
</file>