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handoutMasterIdLst>
    <p:handoutMasterId r:id="rId18"/>
  </p:handoutMasterIdLst>
  <p:sldIdLst>
    <p:sldId id="256" r:id="rId4"/>
    <p:sldId id="322" r:id="rId5"/>
    <p:sldId id="257" r:id="rId6"/>
    <p:sldId id="309" r:id="rId7"/>
    <p:sldId id="319" r:id="rId8"/>
    <p:sldId id="320" r:id="rId9"/>
    <p:sldId id="321" r:id="rId10"/>
    <p:sldId id="313" r:id="rId11"/>
    <p:sldId id="310" r:id="rId12"/>
    <p:sldId id="311" r:id="rId13"/>
    <p:sldId id="306" r:id="rId14"/>
    <p:sldId id="308" r:id="rId15"/>
    <p:sldId id="307" r:id="rId16"/>
    <p:sldId id="285" r:id="rId17"/>
  </p:sldIdLst>
  <p:sldSz cx="12192000" cy="6858000"/>
  <p:notesSz cx="6858000" cy="9144000"/>
  <p:custDataLst>
    <p:tags r:id="rId19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3DA0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C7754-1F64-46AC-A973-ECA393A7D977}" v="11" dt="2021-09-27T07:53:19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essequa-my.sharepoint.com/personal/louw_hessequa_gov_za/Documents/PMS/2020%20-%202021/Final%20Evals/Directors%20Final%20Evals/2020%202021%20Final%20Evaluation%20Report%20V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[2020 2021 Final Evaluation Report V8.xlsx]FullOverview!PivotTable1</c:name>
    <c:fmtId val="1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 dirty="0"/>
              <a:t>Performance Summary by Directorate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33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92D05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70C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FF33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92D05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0070C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FF33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rgbClr val="92D05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rgbClr val="0070C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rgbClr val="FF33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rgbClr val="92D05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rgbClr val="0070C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FullOverview!$B$4:$B$5</c:f>
              <c:strCache>
                <c:ptCount val="1"/>
                <c:pt idx="0">
                  <c:v>Poor Performance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FullOverview!$B$6:$B$11</c:f>
              <c:numCache>
                <c:formatCode>General</c:formatCode>
                <c:ptCount val="6"/>
                <c:pt idx="0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8D-491D-94C6-C11DA43304C4}"/>
            </c:ext>
          </c:extLst>
        </c:ser>
        <c:ser>
          <c:idx val="1"/>
          <c:order val="1"/>
          <c:tx>
            <c:strRef>
              <c:f>FullOverview!$C$4:$C$5</c:f>
              <c:strCache>
                <c:ptCount val="1"/>
                <c:pt idx="0">
                  <c:v>Target not Met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FullOverview!$C$6:$C$11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8D-491D-94C6-C11DA43304C4}"/>
            </c:ext>
          </c:extLst>
        </c:ser>
        <c:ser>
          <c:idx val="2"/>
          <c:order val="2"/>
          <c:tx>
            <c:strRef>
              <c:f>FullOverview!$D$4:$D$5</c:f>
              <c:strCache>
                <c:ptCount val="1"/>
                <c:pt idx="0">
                  <c:v>Target Met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FullOverview!$D$6:$D$11</c:f>
              <c:numCache>
                <c:formatCode>General</c:formatCode>
                <c:ptCount val="6"/>
                <c:pt idx="0">
                  <c:v>21</c:v>
                </c:pt>
                <c:pt idx="1">
                  <c:v>17</c:v>
                </c:pt>
                <c:pt idx="2">
                  <c:v>12</c:v>
                </c:pt>
                <c:pt idx="3">
                  <c:v>24</c:v>
                </c:pt>
                <c:pt idx="4">
                  <c:v>10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8D-491D-94C6-C11DA43304C4}"/>
            </c:ext>
          </c:extLst>
        </c:ser>
        <c:ser>
          <c:idx val="3"/>
          <c:order val="3"/>
          <c:tx>
            <c:strRef>
              <c:f>FullOverview!$E$4:$E$5</c:f>
              <c:strCache>
                <c:ptCount val="1"/>
                <c:pt idx="0">
                  <c:v>Target Exceeded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FullOverview!$E$6:$E$11</c:f>
              <c:numCache>
                <c:formatCode>General</c:formatCode>
                <c:ptCount val="6"/>
                <c:pt idx="0">
                  <c:v>8</c:v>
                </c:pt>
                <c:pt idx="1">
                  <c:v>11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8D-491D-94C6-C11DA43304C4}"/>
            </c:ext>
          </c:extLst>
        </c:ser>
        <c:ser>
          <c:idx val="4"/>
          <c:order val="4"/>
          <c:tx>
            <c:strRef>
              <c:f>FullOverview!$F$4:$F$5</c:f>
              <c:strCache>
                <c:ptCount val="1"/>
                <c:pt idx="0">
                  <c:v>Outstanding Performance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FullOverview!$F$6:$F$11</c:f>
              <c:numCache>
                <c:formatCode>General</c:formatCode>
                <c:ptCount val="6"/>
                <c:pt idx="0">
                  <c:v>8</c:v>
                </c:pt>
                <c:pt idx="1">
                  <c:v>4</c:v>
                </c:pt>
                <c:pt idx="2">
                  <c:v>11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8D-491D-94C6-C11DA43304C4}"/>
            </c:ext>
          </c:extLst>
        </c:ser>
        <c:ser>
          <c:idx val="5"/>
          <c:order val="5"/>
          <c:tx>
            <c:strRef>
              <c:f>FullOverview!$G$4:$G$5</c:f>
              <c:strCache>
                <c:ptCount val="1"/>
                <c:pt idx="0">
                  <c:v>N/A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FullOverview!$A$6:$A$11</c:f>
              <c:strCache>
                <c:ptCount val="6"/>
                <c:pt idx="0">
                  <c:v>Community Services</c:v>
                </c:pt>
                <c:pt idx="1">
                  <c:v>Corporate Management</c:v>
                </c:pt>
                <c:pt idx="2">
                  <c:v>Development Planning</c:v>
                </c:pt>
                <c:pt idx="3">
                  <c:v>Financial Services</c:v>
                </c:pt>
                <c:pt idx="4">
                  <c:v>MM Office</c:v>
                </c:pt>
                <c:pt idx="5">
                  <c:v>Technical Services</c:v>
                </c:pt>
              </c:strCache>
            </c:strRef>
          </c:cat>
          <c:val>
            <c:numRef>
              <c:f>FullOverview!$G$6:$G$11</c:f>
              <c:numCache>
                <c:formatCode>General</c:formatCode>
                <c:ptCount val="6"/>
                <c:pt idx="0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8D-491D-94C6-C11DA4330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695409560"/>
        <c:axId val="695409888"/>
      </c:barChart>
      <c:catAx>
        <c:axId val="69540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5409888"/>
        <c:crosses val="autoZero"/>
        <c:auto val="1"/>
        <c:lblAlgn val="ctr"/>
        <c:lblOffset val="100"/>
        <c:noMultiLvlLbl val="0"/>
      </c:catAx>
      <c:valAx>
        <c:axId val="69540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 of Indicators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54095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011A48-815D-4E93-8E1A-585ECD69AE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1342-EAAF-442A-8411-75DB4D0246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C1DB37E-F16F-4BC8-9A4C-DC365A660C86}" type="datetimeFigureOut">
              <a:rPr lang="en-US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E26E4-879C-4F1E-B43E-F6F56E1665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128FF-2CED-40FB-A5D0-26F2673CDE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D3612F-D17F-4EE7-9051-B1927A34A70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AC79A-D27A-461B-A225-566445E8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386F8-5300-4A88-ABD7-8A768B919246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B7DE-B080-4237-8F87-F8041F83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7F710-4B05-49CF-BF34-ED14693C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CAA11-1277-4486-A258-7BBAACBDFA65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021556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2B744-A441-4806-821A-F8E4B7E1F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AD2E3-D92F-455B-A146-2FD986226C92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A86D3-F5F4-4752-B30E-6FB06E711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48004-C403-4041-AEB7-ABC8959B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FAA91-7723-4790-B124-48A0DD6A5361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128427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AFE13-F310-4E31-9EE7-DBCD6773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6F5A-6B5D-44EB-95FA-464570DD5FF9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03193-53B9-4B37-968E-71EB9225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268DD-2E46-4458-A7CA-A55E1969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D0FB3-E645-4487-B22F-E9AA02F70945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8590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D67654-38DC-482F-88DB-454F6D0D2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5D00-B7A6-42FE-89D6-FC52CEACBAB3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677B96-7FE6-47DF-B21A-25D4381FE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DD4B05-07D8-44BB-8465-0C46274B8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C11AE-CCAF-4F19-A10D-7FD5CFB60B77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10333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5982FE9-5D5D-4CDF-8FF6-F4EDD65D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EE9E9-AEC7-419E-900D-482AEDE9DB87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672B7DE-2A36-4618-9090-6D956C59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07FBFD-1A4C-4760-AB4D-4CFDAC16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9A3AD8-E494-4FD5-A794-1F63044F1795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870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6878A70-A3A2-4868-92A7-A97683FF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BCD6D-5A56-4DD0-A281-BDCEC997F87C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1F0B66-C790-4822-A1C3-87A841AD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E0CD08-4A84-4C6C-B346-4E7B3138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00FFD-EB4B-488B-8333-773203102972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411793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7A29C5-BEB4-4640-8506-53F5A8E76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0DE6E-4036-407F-95B3-356A6D7459DD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D38F994-C2CC-4663-B782-4AA05F336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DB17DF-90AB-43B3-8830-35FA23B5F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3AE1B-4F47-4D4C-B3B2-94F1923AEE4D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23685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47B660-7A29-4949-99C4-EE1828C1B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8162B-B9B7-4631-9C88-691BFF2BCEA0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340110-1F14-4EDA-B305-0B100DB4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FEA7AC-10C3-4E57-B916-61B4515A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6E87E-944A-49FF-A7AB-D9A57CB8BEB0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534489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8B5677-2D68-4F40-8E69-8E3FE0B3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18FAC-E91D-4771-B1D0-D5FFDA4E994D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3C929A-E26F-4B41-9BF8-98689E9E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5CF5F9-AB72-4783-A618-7941F347E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80F47-50AC-4936-A9B3-13DA7AE0ADDE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82441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693EA-685B-4C01-802A-AA252D19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C8F05-CBC0-47AF-B40D-D5D7552B0AE0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50374-D4C7-42B3-A0E4-1C519020F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DADBE-F14E-4FBE-B3E4-0D501D67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071C4-051B-4053-B1EF-1D9D2D9458A3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29475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28596-F1D2-46D8-A2CD-01BB7AD9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863DA-34F5-4991-9DE8-A60060B6E715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6902C-E640-4D34-9C4E-4970F5C7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4F60D-D488-4EB9-A642-08DE7AFC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80F59-4B98-49BD-8C72-7E06A57EB9FD}" type="slidenum">
              <a:rPr lang="en-ZA" altLang="en-US"/>
              <a:pPr/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50429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51F492D-0163-44FA-B385-463C0583843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6E9C745-6C2F-40DA-8184-32FC8D597E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D0D34-484D-485F-8363-5C97BA3BC0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23B6F0-7738-401E-B10A-89DC50AEAEFD}" type="datetimeFigureOut">
              <a:rPr lang="en-ZA"/>
              <a:pPr>
                <a:defRPr/>
              </a:pPr>
              <a:t>2021/09/27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378BC-013F-46A6-BD7B-B2CF1DDB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252D8-F133-4598-BD2B-0B47DF128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7F78055-0A3F-4C9C-A9DB-664095FA687F}" type="slidenum">
              <a:rPr lang="en-ZA" altLang="en-US"/>
              <a:pPr/>
              <a:t>‹#›</a:t>
            </a:fld>
            <a:endParaRPr lang="en-ZA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C29D93-2CEC-4819-86DF-D05B53CD867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257" y="681037"/>
            <a:ext cx="43031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hyperlink" Target="mailto:info@gardenroute.gov.za" TargetMode="External"/><Relationship Id="rId4" Type="http://schemas.openxmlformats.org/officeDocument/2006/relationships/hyperlink" Target="http://www.hessequa.gov.z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9014C28-7FBC-478C-8C9E-3E4886C7A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9681C6-7F52-476F-A97B-5FB70D981D85}"/>
              </a:ext>
            </a:extLst>
          </p:cNvPr>
          <p:cNvSpPr txBox="1">
            <a:spLocks/>
          </p:cNvSpPr>
          <p:nvPr/>
        </p:nvSpPr>
        <p:spPr>
          <a:xfrm>
            <a:off x="277813" y="0"/>
            <a:ext cx="6689725" cy="132556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ZA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IDP BUDGET &amp; PMS REPRESENTATIVE FORUM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96B860-82C7-46D7-BE9E-5C4CFAB5E580}"/>
              </a:ext>
            </a:extLst>
          </p:cNvPr>
          <p:cNvSpPr txBox="1">
            <a:spLocks/>
          </p:cNvSpPr>
          <p:nvPr/>
        </p:nvSpPr>
        <p:spPr>
          <a:xfrm>
            <a:off x="277813" y="1638300"/>
            <a:ext cx="5016500" cy="50006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ZA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Date: 28 SEPTEMBER 2021  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962641-C59E-4C89-957C-DBA30304DE6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ZA" dirty="0"/>
              <a:t>Hessequa Municipality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750DBA-655D-42CD-8E2A-6148AC151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0B6357-D1EF-4F0D-9959-81665D2F6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130" y="1709738"/>
            <a:ext cx="3090913" cy="4925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3194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D23BF24-5847-4BC8-AD6E-6A6DCB075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8" y="193675"/>
            <a:ext cx="11555412" cy="735013"/>
          </a:xfrm>
        </p:spPr>
        <p:txBody>
          <a:bodyPr/>
          <a:lstStyle/>
          <a:p>
            <a:pPr algn="ctr" eaLnBrk="1" hangingPunct="1"/>
            <a:br>
              <a:rPr lang="en-IN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2020/2021 UNAUDITED ANNUAL PERFORMANCE </a:t>
            </a:r>
            <a:endParaRPr lang="en-ZA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87753B-A4C0-480B-AA72-FB392AC6CEF7}"/>
              </a:ext>
            </a:extLst>
          </p:cNvPr>
          <p:cNvCxnSpPr/>
          <p:nvPr/>
        </p:nvCxnSpPr>
        <p:spPr>
          <a:xfrm>
            <a:off x="2287588" y="6500813"/>
            <a:ext cx="962818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77" name="Content Placeholder 5">
            <a:extLst>
              <a:ext uri="{FF2B5EF4-FFF2-40B4-BE49-F238E27FC236}">
                <a16:creationId xmlns:a16="http://schemas.microsoft.com/office/drawing/2014/main" id="{FF67D6DE-ADEF-42DE-A978-698E2C60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ZA" altLang="en-US" sz="1800" i="1" dirty="0">
                <a:solidFill>
                  <a:srgbClr val="FF0000"/>
                </a:solidFill>
              </a:rPr>
              <a:t>Overall Performance for the 2020/21 Financial Year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altLang="en-US" sz="1800" i="1" dirty="0">
                <a:solidFill>
                  <a:srgbClr val="FF0000"/>
                </a:solidFill>
              </a:rPr>
              <a:t>Performance per Strategic Objective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altLang="en-US" sz="1800" i="1" dirty="0">
                <a:solidFill>
                  <a:srgbClr val="FF0000"/>
                </a:solidFill>
              </a:rPr>
              <a:t>Top Layer SDBIP Performance per Strategic Objective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altLang="en-US" sz="1800" i="1" dirty="0">
                <a:solidFill>
                  <a:srgbClr val="FF0000"/>
                </a:solidFill>
              </a:rPr>
              <a:t>2020/2021  Institutional performance, indicators of all departments</a:t>
            </a:r>
            <a:endParaRPr lang="en-US" altLang="en-US" i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22030" y="111906"/>
            <a:ext cx="10515600" cy="1325563"/>
          </a:xfrm>
        </p:spPr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Performance: Cost Effective Service Delivery</a:t>
            </a:r>
            <a:endParaRPr lang="en-ZA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B444855-CCBA-460B-A2C0-07E5F5B09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750252"/>
              </p:ext>
            </p:extLst>
          </p:nvPr>
        </p:nvGraphicFramePr>
        <p:xfrm>
          <a:off x="422030" y="1266092"/>
          <a:ext cx="11394831" cy="5226786"/>
        </p:xfrm>
        <a:graphic>
          <a:graphicData uri="http://schemas.openxmlformats.org/drawingml/2006/table">
            <a:tbl>
              <a:tblPr firstRow="1" firstCol="1" bandRow="1"/>
              <a:tblGrid>
                <a:gridCol w="1072455">
                  <a:extLst>
                    <a:ext uri="{9D8B030D-6E8A-4147-A177-3AD203B41FA5}">
                      <a16:colId xmlns:a16="http://schemas.microsoft.com/office/drawing/2014/main" val="2262995836"/>
                    </a:ext>
                  </a:extLst>
                </a:gridCol>
                <a:gridCol w="8177466">
                  <a:extLst>
                    <a:ext uri="{9D8B030D-6E8A-4147-A177-3AD203B41FA5}">
                      <a16:colId xmlns:a16="http://schemas.microsoft.com/office/drawing/2014/main" val="647646136"/>
                    </a:ext>
                  </a:extLst>
                </a:gridCol>
                <a:gridCol w="1072455">
                  <a:extLst>
                    <a:ext uri="{9D8B030D-6E8A-4147-A177-3AD203B41FA5}">
                      <a16:colId xmlns:a16="http://schemas.microsoft.com/office/drawing/2014/main" val="1825009108"/>
                    </a:ext>
                  </a:extLst>
                </a:gridCol>
                <a:gridCol w="1072455">
                  <a:extLst>
                    <a:ext uri="{9D8B030D-6E8A-4147-A177-3AD203B41FA5}">
                      <a16:colId xmlns:a16="http://schemas.microsoft.com/office/drawing/2014/main" val="4223523831"/>
                    </a:ext>
                  </a:extLst>
                </a:gridCol>
              </a:tblGrid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Key Indicator Title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Target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Actual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949358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the Approved Capital Budget for the Municipality by end of June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83.62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892967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% Provision of refuse removal and solid waste disposal for residential account holders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01196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% Provision of electricity to residential properties connected to the municipal infrastructure network for both prepaid and credit electrical metering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99.34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867043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% Provision of water to residential properties connected to the municipal infrastructure network for both prepaid and credit metering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91.54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567614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% Provision of sanitation/sewerage services to residential account holders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91.41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258622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The % of registered indigent account holders (poor households) with access to free basic services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98.76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26987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the approved Capital Budget of the Technical Department for Financial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219702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the approved Operational Budget of the Technical Department for Financial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97921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Limit water losses to less than 30% for financial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044425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the Approved Operational Budget for the Municipality by end of June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86.36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113714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95% Expenditure of Municipal Infrastructure Grant (MIG) for financial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821767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95% Expenditure of National Electrification Grant spent for 2018/2019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96.25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575777"/>
                  </a:ext>
                </a:extLst>
              </a:tr>
              <a:tr h="28000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Limit electricity losses to 10% for financial year 2019/2020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357609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Feedback report to Portfolio Committee, as well as applications submitted regarding Blue Flag beaches.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846709"/>
                  </a:ext>
                </a:extLst>
              </a:tr>
              <a:tr h="38667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Approved budget for maintenance of Municipal camps sites by end of Financial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08167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8810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22030" y="111906"/>
            <a:ext cx="10515600" cy="1325563"/>
          </a:xfrm>
        </p:spPr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Performance: Good Governance &amp; PP</a:t>
            </a:r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F37D63-D087-42DC-81A9-7718A08EF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521542"/>
              </p:ext>
            </p:extLst>
          </p:nvPr>
        </p:nvGraphicFramePr>
        <p:xfrm>
          <a:off x="315938" y="1166965"/>
          <a:ext cx="11454032" cy="5691035"/>
        </p:xfrm>
        <a:graphic>
          <a:graphicData uri="http://schemas.openxmlformats.org/drawingml/2006/table">
            <a:tbl>
              <a:tblPr firstRow="1" firstCol="1" bandRow="1"/>
              <a:tblGrid>
                <a:gridCol w="985293">
                  <a:extLst>
                    <a:ext uri="{9D8B030D-6E8A-4147-A177-3AD203B41FA5}">
                      <a16:colId xmlns:a16="http://schemas.microsoft.com/office/drawing/2014/main" val="277573579"/>
                    </a:ext>
                  </a:extLst>
                </a:gridCol>
                <a:gridCol w="7512860">
                  <a:extLst>
                    <a:ext uri="{9D8B030D-6E8A-4147-A177-3AD203B41FA5}">
                      <a16:colId xmlns:a16="http://schemas.microsoft.com/office/drawing/2014/main" val="3406851314"/>
                    </a:ext>
                  </a:extLst>
                </a:gridCol>
                <a:gridCol w="985293">
                  <a:extLst>
                    <a:ext uri="{9D8B030D-6E8A-4147-A177-3AD203B41FA5}">
                      <a16:colId xmlns:a16="http://schemas.microsoft.com/office/drawing/2014/main" val="2871546081"/>
                    </a:ext>
                  </a:extLst>
                </a:gridCol>
                <a:gridCol w="985293">
                  <a:extLst>
                    <a:ext uri="{9D8B030D-6E8A-4147-A177-3AD203B41FA5}">
                      <a16:colId xmlns:a16="http://schemas.microsoft.com/office/drawing/2014/main" val="2472937143"/>
                    </a:ext>
                  </a:extLst>
                </a:gridCol>
                <a:gridCol w="985293">
                  <a:extLst>
                    <a:ext uri="{9D8B030D-6E8A-4147-A177-3AD203B41FA5}">
                      <a16:colId xmlns:a16="http://schemas.microsoft.com/office/drawing/2014/main" val="684918614"/>
                    </a:ext>
                  </a:extLst>
                </a:gridCol>
              </a:tblGrid>
              <a:tr h="45263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Key Indicator Title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2019 / 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Target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Actual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257723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Risk Register of Directorate and Submission to Chief Risk Officer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70170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Risk Register of Directorate and Submission to Chief Risk Officer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67263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Submission of Final IDP submitted to Council by May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634981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Development of an Integrated IDP Process Plan submitted to PC by August annually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958851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Risk Register of Directorate and Submission to Chief Risk Officer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305054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Risk Register of Directorate and Submission to Chief Risk Officer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2759"/>
                  </a:ext>
                </a:extLst>
              </a:tr>
              <a:tr h="45263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The percentage of people from employment equity target groups employed in the three highest levels of management in compliance with the Municipalities Annual Employment Equity report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58.3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58.3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301401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Progress Report on Succession Planning Initiatives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854973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90% expenditure of funds allocated for Eradication of Title Deed Transfer Backlogs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611823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Maintain an average vacancy rate of less than 10% of budgeted staff establishment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18550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Conduct a Client Services Survey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652120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Revision of Municipal code annually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37679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Revision of Delegation Register by September annually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384965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Progress Report on initiatives to improve collection rate of Traffic Fines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461661"/>
                  </a:ext>
                </a:extLst>
              </a:tr>
              <a:tr h="32777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Risk Register of Directorate and Submission to Chief Risk Officer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29922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800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22030" y="111906"/>
            <a:ext cx="10515600" cy="1325563"/>
          </a:xfrm>
        </p:spPr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Performance: Social &amp; Economic Development</a:t>
            </a:r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210DD9-1C24-4682-8102-762B9218A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44912"/>
              </p:ext>
            </p:extLst>
          </p:nvPr>
        </p:nvGraphicFramePr>
        <p:xfrm>
          <a:off x="422030" y="1013639"/>
          <a:ext cx="11169747" cy="5732455"/>
        </p:xfrm>
        <a:graphic>
          <a:graphicData uri="http://schemas.openxmlformats.org/drawingml/2006/table">
            <a:tbl>
              <a:tblPr firstRow="1" firstCol="1" bandRow="1"/>
              <a:tblGrid>
                <a:gridCol w="960839">
                  <a:extLst>
                    <a:ext uri="{9D8B030D-6E8A-4147-A177-3AD203B41FA5}">
                      <a16:colId xmlns:a16="http://schemas.microsoft.com/office/drawing/2014/main" val="2405266576"/>
                    </a:ext>
                  </a:extLst>
                </a:gridCol>
                <a:gridCol w="7326391">
                  <a:extLst>
                    <a:ext uri="{9D8B030D-6E8A-4147-A177-3AD203B41FA5}">
                      <a16:colId xmlns:a16="http://schemas.microsoft.com/office/drawing/2014/main" val="1481229121"/>
                    </a:ext>
                  </a:extLst>
                </a:gridCol>
                <a:gridCol w="960839">
                  <a:extLst>
                    <a:ext uri="{9D8B030D-6E8A-4147-A177-3AD203B41FA5}">
                      <a16:colId xmlns:a16="http://schemas.microsoft.com/office/drawing/2014/main" val="3555503363"/>
                    </a:ext>
                  </a:extLst>
                </a:gridCol>
                <a:gridCol w="960839">
                  <a:extLst>
                    <a:ext uri="{9D8B030D-6E8A-4147-A177-3AD203B41FA5}">
                      <a16:colId xmlns:a16="http://schemas.microsoft.com/office/drawing/2014/main" val="2181490417"/>
                    </a:ext>
                  </a:extLst>
                </a:gridCol>
                <a:gridCol w="960839">
                  <a:extLst>
                    <a:ext uri="{9D8B030D-6E8A-4147-A177-3AD203B41FA5}">
                      <a16:colId xmlns:a16="http://schemas.microsoft.com/office/drawing/2014/main" val="2048670624"/>
                    </a:ext>
                  </a:extLst>
                </a:gridCol>
              </a:tblGrid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Ref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Key Indicator Title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2019 / 2020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Target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20/21 Actual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847988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D104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Submit a quarterly report indicating progress in terms of Economic Development programmes to PC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760068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D106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Submit a progress report on the Slangrivier Transformation Process biannually to Portfolio Committee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414945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D109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Submit a quarterly report indicating progress in terms of tourism programmes to PC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358246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D113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Progress Report to Portfolio Committee with regards to development of Erf 22 , </a:t>
                      </a:r>
                      <a:r>
                        <a:rPr lang="en-Z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Riversdale</a:t>
                      </a: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and Riversdale CBD development at Church square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727817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D114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Evaluate land use applications within 120 days by the Planning Tribunal, after receipt of all relevant information and documents in terms of SPLUMA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23.77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39.9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964432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D116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Report to Portfolio Committee regarding Harbour Development in Stilbaai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896919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D117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Evaluate land use applications within 60 days by the delegated official, after receipt of all relevant information and documents in terms of SPLUMA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19.55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27.8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732736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Implementation of Sport Development Initiatives in Hessequa for financial year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270829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Implementation of Social development initiatives in Hessequa for financial year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91178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D19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Implement Thusong Outreach Programmes for financial year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37602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D212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Number of work opportunities created through EPWP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423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262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72503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Transfer of 100 Post 1994 housing scheme title deeds.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972207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D28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Formulate and submit Housing funding Applications (PIDs; PFR's, PIRR's) for 5 housing projects on the approved Housing Pipeline to the department of Human Settlements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31738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D29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the housing Pipeline in Collaboration with the Department of Human Settlements by March Annually and submit reviewed pipeline to PC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068788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D30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Transfer of 50 Pre 1994 housing scheme title deeds.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626133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D32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Scheduled outreach programmes for all towns in Hessequa to update housing waiting lists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39783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D34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Progress Report on initiatives to improve collection rate of Traffic Fines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New KPI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062129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D37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Receive a performance of not less than 80% for the formal Provincial Audits on the Licensing Agency Services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N/A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266795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D40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Review of the Disaster Management Plan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New KPI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090943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D46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Conduct integrated vehicle checkpoints for Financial year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76627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D47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Enhancing of Fire Fighting Service by the procurement of Equipment by 90% of the capital budget spent for financial year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55.91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416897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D80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Hold Library exhibitions in Hessequa annually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886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1140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185581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D90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Quarterly report on Development Trends to PC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898066"/>
                  </a:ext>
                </a:extLst>
              </a:tr>
              <a:tr h="178930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D94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Finalise occupancy certification within 14 days after receipt of all applicable information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3.17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3.7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094629"/>
                  </a:ext>
                </a:extLst>
              </a:tr>
              <a:tr h="24709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D95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Approve/reject building plans within 20 days for buildings less than 500m² a after all information required is correctly submitted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5.92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4.3</a:t>
                      </a:r>
                    </a:p>
                  </a:txBody>
                  <a:tcPr marL="6863" marR="6863" marT="68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34601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95301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22030" y="111906"/>
            <a:ext cx="10515600" cy="1325563"/>
          </a:xfrm>
        </p:spPr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Performance: Cost Effective Service Delivery</a:t>
            </a:r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7A6FEF-9F84-45F2-B6EF-DC1CD97EC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023763"/>
              </p:ext>
            </p:extLst>
          </p:nvPr>
        </p:nvGraphicFramePr>
        <p:xfrm>
          <a:off x="587130" y="1673745"/>
          <a:ext cx="11018717" cy="4881799"/>
        </p:xfrm>
        <a:graphic>
          <a:graphicData uri="http://schemas.openxmlformats.org/drawingml/2006/table">
            <a:tbl>
              <a:tblPr firstRow="1" firstCol="1" bandRow="1"/>
              <a:tblGrid>
                <a:gridCol w="796865">
                  <a:extLst>
                    <a:ext uri="{9D8B030D-6E8A-4147-A177-3AD203B41FA5}">
                      <a16:colId xmlns:a16="http://schemas.microsoft.com/office/drawing/2014/main" val="3301346670"/>
                    </a:ext>
                  </a:extLst>
                </a:gridCol>
                <a:gridCol w="6842046">
                  <a:extLst>
                    <a:ext uri="{9D8B030D-6E8A-4147-A177-3AD203B41FA5}">
                      <a16:colId xmlns:a16="http://schemas.microsoft.com/office/drawing/2014/main" val="3448776605"/>
                    </a:ext>
                  </a:extLst>
                </a:gridCol>
                <a:gridCol w="1126602">
                  <a:extLst>
                    <a:ext uri="{9D8B030D-6E8A-4147-A177-3AD203B41FA5}">
                      <a16:colId xmlns:a16="http://schemas.microsoft.com/office/drawing/2014/main" val="2355257037"/>
                    </a:ext>
                  </a:extLst>
                </a:gridCol>
                <a:gridCol w="1126602">
                  <a:extLst>
                    <a:ext uri="{9D8B030D-6E8A-4147-A177-3AD203B41FA5}">
                      <a16:colId xmlns:a16="http://schemas.microsoft.com/office/drawing/2014/main" val="312165561"/>
                    </a:ext>
                  </a:extLst>
                </a:gridCol>
                <a:gridCol w="1126602">
                  <a:extLst>
                    <a:ext uri="{9D8B030D-6E8A-4147-A177-3AD203B41FA5}">
                      <a16:colId xmlns:a16="http://schemas.microsoft.com/office/drawing/2014/main" val="1135955930"/>
                    </a:ext>
                  </a:extLst>
                </a:gridCol>
              </a:tblGrid>
              <a:tr h="582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Key Indicator Title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/ 2020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20/21 Target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20/21 Actual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84467"/>
                  </a:ext>
                </a:extLst>
              </a:tr>
              <a:tr h="5480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D119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Unqualified Financial Audit as reported by Auditor General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40223"/>
                  </a:ext>
                </a:extLst>
              </a:tr>
              <a:tr h="582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D122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Submit a liquidity report of the Municipality to the Finance Portfolio Committee by end Feb annually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610551"/>
                  </a:ext>
                </a:extLst>
              </a:tr>
              <a:tr h="582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D124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Submit a report on Borrowing Funds and Reserves to the Financial Portfolio committee by Feb annually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06723"/>
                  </a:ext>
                </a:extLst>
              </a:tr>
              <a:tr h="582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D134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95% Spending of Municipal Financial Management Grant by end of June annually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92.47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193288"/>
                  </a:ext>
                </a:extLst>
              </a:tr>
              <a:tr h="5480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D141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Submit a detailed report on the status of handed over accounts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211"/>
                  </a:ext>
                </a:extLst>
              </a:tr>
              <a:tr h="582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D143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 of Income annual payment rate of thresholds higher than 95% for financial year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95.92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94826"/>
                  </a:ext>
                </a:extLst>
              </a:tr>
              <a:tr h="873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D76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95% Spending of Municipal Replacement fund (Grant) and Community Library Services Grant by end of June of the financial year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92.47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97.47</a:t>
                      </a:r>
                      <a:endParaRPr lang="en-Z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97219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8568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B4C47F-ACEB-42B9-953A-249BA5122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9806495"/>
              </p:ext>
            </p:extLst>
          </p:nvPr>
        </p:nvGraphicFramePr>
        <p:xfrm>
          <a:off x="281355" y="211014"/>
          <a:ext cx="11633982" cy="6485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64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Financial Performance 1/2</a:t>
            </a:r>
            <a:br>
              <a:rPr lang="en-ZA" altLang="en-US" i="1" dirty="0">
                <a:solidFill>
                  <a:srgbClr val="FF0000"/>
                </a:solidFill>
              </a:rPr>
            </a:br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CDB7CF-C0A3-4F00-9770-C0AAE322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084130"/>
              </p:ext>
            </p:extLst>
          </p:nvPr>
        </p:nvGraphicFramePr>
        <p:xfrm>
          <a:off x="428897" y="1111568"/>
          <a:ext cx="10924903" cy="2234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7124">
                  <a:extLst>
                    <a:ext uri="{9D8B030D-6E8A-4147-A177-3AD203B41FA5}">
                      <a16:colId xmlns:a16="http://schemas.microsoft.com/office/drawing/2014/main" val="1704337999"/>
                    </a:ext>
                  </a:extLst>
                </a:gridCol>
                <a:gridCol w="3703542">
                  <a:extLst>
                    <a:ext uri="{9D8B030D-6E8A-4147-A177-3AD203B41FA5}">
                      <a16:colId xmlns:a16="http://schemas.microsoft.com/office/drawing/2014/main" val="2779516958"/>
                    </a:ext>
                  </a:extLst>
                </a:gridCol>
                <a:gridCol w="2536762">
                  <a:extLst>
                    <a:ext uri="{9D8B030D-6E8A-4147-A177-3AD203B41FA5}">
                      <a16:colId xmlns:a16="http://schemas.microsoft.com/office/drawing/2014/main" val="395852085"/>
                    </a:ext>
                  </a:extLst>
                </a:gridCol>
                <a:gridCol w="1647475">
                  <a:extLst>
                    <a:ext uri="{9D8B030D-6E8A-4147-A177-3AD203B41FA5}">
                      <a16:colId xmlns:a16="http://schemas.microsoft.com/office/drawing/2014/main" val="3065015323"/>
                    </a:ext>
                  </a:extLst>
                </a:gridCol>
              </a:tblGrid>
              <a:tr h="272624">
                <a:tc row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Description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Basis of calculation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2019/20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2020/21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7522803"/>
                  </a:ext>
                </a:extLst>
              </a:tr>
              <a:tr h="290799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400" dirty="0">
                          <a:effectLst/>
                        </a:rPr>
                        <a:t>outcome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400" dirty="0">
                          <a:effectLst/>
                        </a:rPr>
                        <a:t>outcome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9476130"/>
                  </a:ext>
                </a:extLst>
              </a:tr>
              <a:tr h="344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Current Ratio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Current assets/current liabilities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3.27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3.21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806422"/>
                  </a:ext>
                </a:extLst>
              </a:tr>
              <a:tr h="344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Current Ratio adjusted for aged debtors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Current assets less debtors &gt; 90 days/current liabilities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2.94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2.94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7673057"/>
                  </a:ext>
                </a:extLst>
              </a:tr>
              <a:tr h="344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Liquidity Ratio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Monetary Assets/Current Liabilities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3.23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3.18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369854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6627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B727-7E49-4F44-A415-D5BF6916B1B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ZA" altLang="en-US" i="1" dirty="0">
                <a:solidFill>
                  <a:srgbClr val="FF0000"/>
                </a:solidFill>
              </a:rPr>
              <a:t>Financial Performance 2/2</a:t>
            </a:r>
            <a:br>
              <a:rPr lang="en-ZA" altLang="en-US" i="1" dirty="0">
                <a:solidFill>
                  <a:srgbClr val="FF0000"/>
                </a:solidFill>
              </a:rPr>
            </a:br>
            <a:endParaRPr lang="en-ZA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D7902B-8803-45FC-A261-5464330BD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943061"/>
              </p:ext>
            </p:extLst>
          </p:nvPr>
        </p:nvGraphicFramePr>
        <p:xfrm>
          <a:off x="419100" y="1405051"/>
          <a:ext cx="11250386" cy="5222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6528">
                  <a:extLst>
                    <a:ext uri="{9D8B030D-6E8A-4147-A177-3AD203B41FA5}">
                      <a16:colId xmlns:a16="http://schemas.microsoft.com/office/drawing/2014/main" val="4095065449"/>
                    </a:ext>
                  </a:extLst>
                </a:gridCol>
                <a:gridCol w="4127658">
                  <a:extLst>
                    <a:ext uri="{9D8B030D-6E8A-4147-A177-3AD203B41FA5}">
                      <a16:colId xmlns:a16="http://schemas.microsoft.com/office/drawing/2014/main" val="2675832422"/>
                    </a:ext>
                  </a:extLst>
                </a:gridCol>
                <a:gridCol w="2340684">
                  <a:extLst>
                    <a:ext uri="{9D8B030D-6E8A-4147-A177-3AD203B41FA5}">
                      <a16:colId xmlns:a16="http://schemas.microsoft.com/office/drawing/2014/main" val="2332883649"/>
                    </a:ext>
                  </a:extLst>
                </a:gridCol>
                <a:gridCol w="2315516">
                  <a:extLst>
                    <a:ext uri="{9D8B030D-6E8A-4147-A177-3AD203B41FA5}">
                      <a16:colId xmlns:a16="http://schemas.microsoft.com/office/drawing/2014/main" val="632695085"/>
                    </a:ext>
                  </a:extLst>
                </a:gridCol>
              </a:tblGrid>
              <a:tr h="453914">
                <a:tc row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Description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Basis of calculation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2019/20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2020/21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7219027"/>
                  </a:ext>
                </a:extLst>
              </a:tr>
              <a:tr h="45391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400" dirty="0">
                          <a:effectLst/>
                        </a:rPr>
                        <a:t>outcome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400" dirty="0">
                          <a:effectLst/>
                        </a:rPr>
                        <a:t>outcome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7631388"/>
                  </a:ext>
                </a:extLst>
              </a:tr>
              <a:tr h="143811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Cost Coverage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(Available cash + Investments)/monthly fixed operational expenditure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10.87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14.53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847037"/>
                  </a:ext>
                </a:extLst>
              </a:tr>
              <a:tr h="143811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Total Outstanding Service Debtors to Revenue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Total outstanding service debtors/annual revenue received for services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12.65%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11.43%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3315967"/>
                  </a:ext>
                </a:extLst>
              </a:tr>
              <a:tr h="143811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Debt coverage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(Total Operating Revenue - Operating Grants)/Debt service payments due within financial year)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11.68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2000" dirty="0">
                          <a:effectLst/>
                        </a:rPr>
                        <a:t>12.08</a:t>
                      </a:r>
                      <a:endParaRPr lang="en-ZA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8537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42421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33DA24B-D485-450D-920E-C08BCEFE0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403225"/>
            <a:ext cx="11555412" cy="735013"/>
          </a:xfrm>
        </p:spPr>
        <p:txBody>
          <a:bodyPr/>
          <a:lstStyle/>
          <a:p>
            <a:pPr algn="ctr" eaLnBrk="1" hangingPunct="1"/>
            <a:r>
              <a:rPr lang="en-ZA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SERVICE DELIVERY CHALLENGES AND INTERVENTIONS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6782ED-8A94-4EA1-A568-77E007A9269A}"/>
              </a:ext>
            </a:extLst>
          </p:cNvPr>
          <p:cNvCxnSpPr/>
          <p:nvPr/>
        </p:nvCxnSpPr>
        <p:spPr>
          <a:xfrm>
            <a:off x="2287588" y="6500813"/>
            <a:ext cx="962818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01" name="Content Placeholder 5">
            <a:extLst>
              <a:ext uri="{FF2B5EF4-FFF2-40B4-BE49-F238E27FC236}">
                <a16:creationId xmlns:a16="http://schemas.microsoft.com/office/drawing/2014/main" id="{78ECEE86-B74A-4D1E-90C8-882CEBD72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28" y="1378634"/>
            <a:ext cx="11450222" cy="4798329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Cost of Services and as a result: Affordability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Financial Costs of Project Design: Internalized design of some projects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5A6C851-BA6A-46E5-ACFB-399A7F37779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 eaLnBrk="1" hangingPunct="1"/>
            <a:r>
              <a:rPr lang="en-ZA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INFRASTRUCTURE CHALLENGES WITH  </a:t>
            </a:r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IMMEDIATE INTERGOVERNMENTAL SPATIAL TRANSFORMATION ACTIONS OR INTERVENTIONS</a:t>
            </a:r>
            <a:endParaRPr lang="en-ZA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D9953C-342E-4936-B2B0-306277573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Various Capital Projects that needs funding</a:t>
            </a:r>
          </a:p>
          <a:p>
            <a:r>
              <a:rPr lang="en-ZA" dirty="0"/>
              <a:t>Overberg Water: Water Quality Issues(semi in process)</a:t>
            </a:r>
          </a:p>
          <a:p>
            <a:r>
              <a:rPr lang="en-ZA" dirty="0"/>
              <a:t>Rural Communities in need of services: Privately owned land (200+, not farms)</a:t>
            </a:r>
          </a:p>
          <a:p>
            <a:endParaRPr lang="en-ZA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2CF77CA-3AF2-41FD-B31C-B7C1357931C3}"/>
              </a:ext>
            </a:extLst>
          </p:cNvPr>
          <p:cNvCxnSpPr/>
          <p:nvPr/>
        </p:nvCxnSpPr>
        <p:spPr>
          <a:xfrm>
            <a:off x="2287588" y="6500813"/>
            <a:ext cx="962818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3FD0C06-8026-413F-843B-9C058E953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8" y="193675"/>
            <a:ext cx="11555412" cy="735013"/>
          </a:xfrm>
        </p:spPr>
        <p:txBody>
          <a:bodyPr/>
          <a:lstStyle/>
          <a:p>
            <a:pPr algn="ctr" eaLnBrk="1" hangingPunct="1"/>
            <a:r>
              <a:rPr lang="en-ZA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WAY FORWARD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0CA13B-4F7D-4A81-B5DE-FC90495F45C0}"/>
              </a:ext>
            </a:extLst>
          </p:cNvPr>
          <p:cNvCxnSpPr/>
          <p:nvPr/>
        </p:nvCxnSpPr>
        <p:spPr>
          <a:xfrm>
            <a:off x="2287588" y="6500813"/>
            <a:ext cx="962818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149" name="Content Placeholder 5">
            <a:extLst>
              <a:ext uri="{FF2B5EF4-FFF2-40B4-BE49-F238E27FC236}">
                <a16:creationId xmlns:a16="http://schemas.microsoft.com/office/drawing/2014/main" id="{732AA308-C562-407C-B341-254C54490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5213"/>
            <a:ext cx="10515600" cy="5111750"/>
          </a:xfrm>
        </p:spPr>
        <p:txBody>
          <a:bodyPr/>
          <a:lstStyle/>
          <a:p>
            <a:r>
              <a:rPr lang="en-US" altLang="en-US" dirty="0"/>
              <a:t>As part of new 5 year IDP</a:t>
            </a:r>
          </a:p>
          <a:p>
            <a:r>
              <a:rPr lang="en-US" altLang="en-US" dirty="0"/>
              <a:t>New Council to develop full set of Objectives for all functional units</a:t>
            </a:r>
          </a:p>
          <a:p>
            <a:r>
              <a:rPr lang="en-US" altLang="en-US" dirty="0"/>
              <a:t>Currently in process of full review of SDF</a:t>
            </a:r>
          </a:p>
          <a:p>
            <a:r>
              <a:rPr lang="en-US" altLang="en-US" dirty="0"/>
              <a:t>Development of Consolidated Infrastructure Framework</a:t>
            </a:r>
          </a:p>
          <a:p>
            <a:r>
              <a:rPr lang="en-US" altLang="en-US" dirty="0"/>
              <a:t>Review of Economic Development Strategy</a:t>
            </a:r>
          </a:p>
          <a:p>
            <a:r>
              <a:rPr lang="en-US" altLang="en-US" dirty="0"/>
              <a:t>Key focus on reviewing Business Processes (4IR)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F10348-3EC9-41CA-A0B2-C7517616A620}"/>
              </a:ext>
            </a:extLst>
          </p:cNvPr>
          <p:cNvSpPr/>
          <p:nvPr/>
        </p:nvSpPr>
        <p:spPr>
          <a:xfrm>
            <a:off x="0" y="0"/>
            <a:ext cx="12192000" cy="4140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ZA" dirty="0"/>
          </a:p>
        </p:txBody>
      </p:sp>
      <p:sp>
        <p:nvSpPr>
          <p:cNvPr id="7171" name="Title 1">
            <a:extLst>
              <a:ext uri="{FF2B5EF4-FFF2-40B4-BE49-F238E27FC236}">
                <a16:creationId xmlns:a16="http://schemas.microsoft.com/office/drawing/2014/main" id="{781FDA00-7EAC-4881-9C64-7B30677B9E84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2113" y="236538"/>
            <a:ext cx="11553825" cy="3643312"/>
          </a:xfrm>
        </p:spPr>
        <p:txBody>
          <a:bodyPr/>
          <a:lstStyle/>
          <a:p>
            <a:pPr algn="ctr" eaLnBrk="1" hangingPunct="1"/>
            <a:r>
              <a:rPr lang="en-ZA" altLang="en-US" sz="55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Thank you</a:t>
            </a:r>
            <a:br>
              <a:rPr lang="en-ZA" altLang="en-US" sz="5500" b="1" dirty="0">
                <a:solidFill>
                  <a:srgbClr val="00B0F0"/>
                </a:solidFill>
                <a:latin typeface="Century Gothic" panose="020B0502020202020204" pitchFamily="34" charset="0"/>
              </a:rPr>
            </a:br>
            <a:r>
              <a:rPr lang="en-ZA" altLang="en-US" sz="55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Enkosi</a:t>
            </a:r>
            <a:br>
              <a:rPr lang="en-ZA" altLang="en-US" sz="5500" b="1" dirty="0">
                <a:solidFill>
                  <a:srgbClr val="00B0F0"/>
                </a:solidFill>
                <a:latin typeface="Century Gothic" panose="020B0502020202020204" pitchFamily="34" charset="0"/>
              </a:rPr>
            </a:br>
            <a:r>
              <a:rPr lang="en-ZA" altLang="en-US" sz="55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Dankie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6945BA-8376-48F5-A0CA-6E77319B8773}"/>
              </a:ext>
            </a:extLst>
          </p:cNvPr>
          <p:cNvSpPr txBox="1">
            <a:spLocks/>
          </p:cNvSpPr>
          <p:nvPr/>
        </p:nvSpPr>
        <p:spPr>
          <a:xfrm>
            <a:off x="130175" y="4624388"/>
            <a:ext cx="11815763" cy="21383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Office: </a:t>
            </a:r>
            <a:r>
              <a:rPr lang="en-Z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54 York Street, George</a:t>
            </a:r>
            <a:br>
              <a:rPr lang="en-Z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ZA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Tel: </a:t>
            </a:r>
            <a:r>
              <a:rPr lang="en-Z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044 803 1300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2400" b="1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www.hessequa.gov.za</a:t>
            </a: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2400" b="1" dirty="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info@hessequa.gov.za</a:t>
            </a: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IDP REP FORUM TEMPLATE 28 September 2021 B municipalities F[20210927083610478].mdb"/>
  <p:tag name="ARS_RESPONSE_PERSONNUM" val="1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1D3AEA20FFD14D8514CB8BDAD5C11F" ma:contentTypeVersion="0" ma:contentTypeDescription="Create a new document." ma:contentTypeScope="" ma:versionID="c202f69739de1b2d915faca106aaa8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3DED1B-C8FA-4634-B065-9F0D13D256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63970D9-AED9-4C5F-86D5-1C279B2B93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</TotalTime>
  <Words>1452</Words>
  <Application>Microsoft Office PowerPoint</Application>
  <PresentationFormat>Widescreen</PresentationFormat>
  <Paragraphs>387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 Light</vt:lpstr>
      <vt:lpstr>Calibri</vt:lpstr>
      <vt:lpstr>Century Gothic</vt:lpstr>
      <vt:lpstr>Office Theme</vt:lpstr>
      <vt:lpstr>PowerPoint Presentation</vt:lpstr>
      <vt:lpstr>Hessequa Municipality</vt:lpstr>
      <vt:lpstr> 2020/2021 UNAUDITED ANNUAL PERFORMANCE </vt:lpstr>
      <vt:lpstr>Performance: Cost Effective Service Delivery</vt:lpstr>
      <vt:lpstr>Performance: Good Governance &amp; PP</vt:lpstr>
      <vt:lpstr>Performance: Social &amp; Economic Development</vt:lpstr>
      <vt:lpstr>Performance: Cost Effective Service Delivery</vt:lpstr>
      <vt:lpstr>PowerPoint Presentation</vt:lpstr>
      <vt:lpstr>Financial Performance 1/2 </vt:lpstr>
      <vt:lpstr>Financial Performance 2/2 </vt:lpstr>
      <vt:lpstr>SERVICE DELIVERY CHALLENGES AND INTERVENTIONS</vt:lpstr>
      <vt:lpstr>INFRASTRUCTURE CHALLENGES WITH  IMMEDIATE INTERGOVERNMENTAL SPATIAL TRANSFORMATION ACTIONS OR INTERVENTIONS</vt:lpstr>
      <vt:lpstr>WAY FORWARD</vt:lpstr>
      <vt:lpstr>Thank you Enkosi Dankie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Herman Pieters</dc:creator>
  <cp:lastModifiedBy>Louw de Villiers</cp:lastModifiedBy>
  <cp:revision>53</cp:revision>
  <dcterms:created xsi:type="dcterms:W3CDTF">2018-08-26T17:53:29Z</dcterms:created>
  <dcterms:modified xsi:type="dcterms:W3CDTF">2021-09-27T07:53:38Z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0x010100C91D3AEA20FFD14D8514CB8BDAD5C11F</vt:lpwstr>
  </property>
</Properties>
</file>