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handoutMasterIdLst>
    <p:handoutMasterId r:id="rId24"/>
  </p:handoutMasterIdLst>
  <p:sldIdLst>
    <p:sldId id="906" r:id="rId2"/>
    <p:sldId id="912" r:id="rId3"/>
    <p:sldId id="4647" r:id="rId4"/>
    <p:sldId id="4644" r:id="rId5"/>
    <p:sldId id="4648" r:id="rId6"/>
    <p:sldId id="4646" r:id="rId7"/>
    <p:sldId id="4650" r:id="rId8"/>
    <p:sldId id="4629" r:id="rId9"/>
    <p:sldId id="4627" r:id="rId10"/>
    <p:sldId id="265" r:id="rId11"/>
    <p:sldId id="258" r:id="rId12"/>
    <p:sldId id="281" r:id="rId13"/>
    <p:sldId id="282" r:id="rId14"/>
    <p:sldId id="4649" r:id="rId15"/>
    <p:sldId id="301" r:id="rId16"/>
    <p:sldId id="4645" r:id="rId17"/>
    <p:sldId id="297" r:id="rId18"/>
    <p:sldId id="284" r:id="rId19"/>
    <p:sldId id="285" r:id="rId20"/>
    <p:sldId id="910" r:id="rId21"/>
    <p:sldId id="268" r:id="rId22"/>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ED83D6"/>
    <a:srgbClr val="CC00CC"/>
    <a:srgbClr val="FF33CC"/>
    <a:srgbClr val="E42A1C"/>
    <a:srgbClr val="0C5E37"/>
    <a:srgbClr val="003C37"/>
    <a:srgbClr val="19335E"/>
    <a:srgbClr val="59B52E"/>
    <a:srgbClr val="62636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82" autoAdjust="0"/>
    <p:restoredTop sz="84519" autoAdjust="0"/>
  </p:normalViewPr>
  <p:slideViewPr>
    <p:cSldViewPr snapToGrid="0" snapToObjects="1">
      <p:cViewPr varScale="1">
        <p:scale>
          <a:sx n="73" d="100"/>
          <a:sy n="73" d="100"/>
        </p:scale>
        <p:origin x="1622"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2395"/>
    </p:cViewPr>
  </p:sorterViewPr>
  <p:notesViewPr>
    <p:cSldViewPr snapToGrid="0" snapToObjects="1">
      <p:cViewPr varScale="1">
        <p:scale>
          <a:sx n="65" d="100"/>
          <a:sy n="65" d="100"/>
        </p:scale>
        <p:origin x="1930"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C38DF4-7E7F-46C3-9359-5DE1DF390DE3}" type="doc">
      <dgm:prSet loTypeId="urn:microsoft.com/office/officeart/2005/8/layout/radial4" loCatId="relationship" qsTypeId="urn:microsoft.com/office/officeart/2005/8/quickstyle/simple1" qsCatId="simple" csTypeId="urn:microsoft.com/office/officeart/2005/8/colors/colorful5" csCatId="colorful" phldr="1"/>
      <dgm:spPr/>
      <dgm:t>
        <a:bodyPr/>
        <a:lstStyle/>
        <a:p>
          <a:endParaRPr lang="en-ZA"/>
        </a:p>
      </dgm:t>
    </dgm:pt>
    <dgm:pt modelId="{E6F168BD-4375-4AA7-8B8F-74B7D308BA12}">
      <dgm:prSet phldrT="[Text]"/>
      <dgm:spPr>
        <a:xfrm>
          <a:off x="3138010" y="2542167"/>
          <a:ext cx="2079821" cy="2079821"/>
        </a:xfrm>
        <a:prstGeom prst="ellipse">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ZA" dirty="0">
              <a:solidFill>
                <a:sysClr val="window" lastClr="FFFFFF"/>
              </a:solidFill>
              <a:latin typeface="Calibri"/>
              <a:ea typeface="+mn-ea"/>
              <a:cs typeface="+mn-cs"/>
            </a:rPr>
            <a:t>Challenges PMU</a:t>
          </a:r>
        </a:p>
      </dgm:t>
    </dgm:pt>
    <dgm:pt modelId="{B5FD3AFE-1306-4B4E-8161-791BFE1AEF60}" type="parTrans" cxnId="{D38BFE23-6964-464C-85C3-934DE7FAA0FF}">
      <dgm:prSet/>
      <dgm:spPr/>
      <dgm:t>
        <a:bodyPr/>
        <a:lstStyle/>
        <a:p>
          <a:endParaRPr lang="en-ZA"/>
        </a:p>
      </dgm:t>
    </dgm:pt>
    <dgm:pt modelId="{B599A4DC-6147-423A-8CC0-59509ED6D18A}" type="sibTrans" cxnId="{D38BFE23-6964-464C-85C3-934DE7FAA0FF}">
      <dgm:prSet/>
      <dgm:spPr/>
      <dgm:t>
        <a:bodyPr/>
        <a:lstStyle/>
        <a:p>
          <a:endParaRPr lang="en-ZA"/>
        </a:p>
      </dgm:t>
    </dgm:pt>
    <dgm:pt modelId="{50DBAC05-D051-43D8-908A-09FD22D0319D}">
      <dgm:prSet phldrT="[Text]"/>
      <dgm:spPr>
        <a:xfrm>
          <a:off x="898952" y="1146295"/>
          <a:ext cx="1455874" cy="1164699"/>
        </a:xfrm>
        <a:prstGeom prst="roundRect">
          <a:avLst>
            <a:gd name="adj" fmla="val 10000"/>
          </a:avLst>
        </a:prstGeom>
        <a:solidFill>
          <a:srgbClr val="4BACC6">
            <a:hueOff val="-1986775"/>
            <a:satOff val="7962"/>
            <a:lumOff val="1726"/>
            <a:alphaOff val="0"/>
          </a:srgbClr>
        </a:solidFill>
        <a:ln w="25400" cap="flat" cmpd="sng" algn="ctr">
          <a:solidFill>
            <a:sysClr val="window" lastClr="FFFFFF">
              <a:hueOff val="0"/>
              <a:satOff val="0"/>
              <a:lumOff val="0"/>
              <a:alphaOff val="0"/>
            </a:sysClr>
          </a:solidFill>
          <a:prstDash val="solid"/>
        </a:ln>
        <a:effectLst/>
      </dgm:spPr>
      <dgm:t>
        <a:bodyPr/>
        <a:lstStyle/>
        <a:p>
          <a:r>
            <a:rPr lang="en-ZA" dirty="0">
              <a:solidFill>
                <a:sysClr val="windowText" lastClr="000000"/>
              </a:solidFill>
              <a:latin typeface="Calibri"/>
              <a:ea typeface="+mn-ea"/>
              <a:cs typeface="+mn-cs"/>
            </a:rPr>
            <a:t>Source Funding for roads</a:t>
          </a:r>
        </a:p>
      </dgm:t>
    </dgm:pt>
    <dgm:pt modelId="{B6582C73-A84F-4704-BCF5-3183DB5F124B}" type="parTrans" cxnId="{29D6CC46-23A9-44C8-A29D-5EBBAEECE378}">
      <dgm:prSet/>
      <dgm:spPr>
        <a:xfrm rot="12960000">
          <a:off x="1436184" y="2019204"/>
          <a:ext cx="1997103" cy="592749"/>
        </a:xfrm>
        <a:prstGeom prst="leftArrow">
          <a:avLst>
            <a:gd name="adj1" fmla="val 60000"/>
            <a:gd name="adj2" fmla="val 50000"/>
          </a:avLst>
        </a:prstGeom>
        <a:solidFill>
          <a:srgbClr val="4BACC6">
            <a:hueOff val="-1986775"/>
            <a:satOff val="7962"/>
            <a:lumOff val="1726"/>
            <a:alphaOff val="0"/>
          </a:srgbClr>
        </a:solidFill>
        <a:ln>
          <a:noFill/>
        </a:ln>
        <a:effectLst/>
      </dgm:spPr>
      <dgm:t>
        <a:bodyPr/>
        <a:lstStyle/>
        <a:p>
          <a:endParaRPr lang="en-ZA"/>
        </a:p>
      </dgm:t>
    </dgm:pt>
    <dgm:pt modelId="{FC706EBA-2D74-4FAB-B38E-7BA6F978EB4B}" type="sibTrans" cxnId="{29D6CC46-23A9-44C8-A29D-5EBBAEECE378}">
      <dgm:prSet/>
      <dgm:spPr/>
      <dgm:t>
        <a:bodyPr/>
        <a:lstStyle/>
        <a:p>
          <a:endParaRPr lang="en-ZA"/>
        </a:p>
      </dgm:t>
    </dgm:pt>
    <dgm:pt modelId="{15CAF661-1C3E-4737-ACE1-8AFAF03951F8}">
      <dgm:prSet phldrT="[Text]"/>
      <dgm:spPr>
        <a:xfrm>
          <a:off x="2475576" y="811"/>
          <a:ext cx="1455874" cy="1164699"/>
        </a:xfrm>
        <a:prstGeom prst="roundRect">
          <a:avLst>
            <a:gd name="adj" fmla="val 10000"/>
          </a:avLst>
        </a:prstGeom>
        <a:solidFill>
          <a:srgbClr val="4BACC6">
            <a:hueOff val="-3973551"/>
            <a:satOff val="15924"/>
            <a:lumOff val="3451"/>
            <a:alphaOff val="0"/>
          </a:srgbClr>
        </a:solidFill>
        <a:ln w="25400" cap="flat" cmpd="sng" algn="ctr">
          <a:solidFill>
            <a:sysClr val="window" lastClr="FFFFFF">
              <a:hueOff val="0"/>
              <a:satOff val="0"/>
              <a:lumOff val="0"/>
              <a:alphaOff val="0"/>
            </a:sysClr>
          </a:solidFill>
          <a:prstDash val="solid"/>
        </a:ln>
        <a:effectLst/>
      </dgm:spPr>
      <dgm:t>
        <a:bodyPr/>
        <a:lstStyle/>
        <a:p>
          <a:r>
            <a:rPr lang="en-ZA" dirty="0">
              <a:solidFill>
                <a:sysClr val="windowText" lastClr="000000"/>
              </a:solidFill>
              <a:latin typeface="Calibri"/>
              <a:ea typeface="+mn-ea"/>
              <a:cs typeface="+mn-cs"/>
            </a:rPr>
            <a:t>Data capturer: vacant post</a:t>
          </a:r>
        </a:p>
        <a:p>
          <a:r>
            <a:rPr lang="en-ZA" dirty="0">
              <a:solidFill>
                <a:sysClr val="windowText" lastClr="000000"/>
              </a:solidFill>
              <a:latin typeface="Calibri"/>
              <a:ea typeface="+mn-ea"/>
              <a:cs typeface="+mn-cs"/>
            </a:rPr>
            <a:t>Staff shortage</a:t>
          </a:r>
        </a:p>
      </dgm:t>
    </dgm:pt>
    <dgm:pt modelId="{1D10A77B-C6C5-4C9D-B5AC-CCF818AA13BB}" type="parTrans" cxnId="{5CD79C83-DD51-44F9-B7E2-F7AA7B78F50A}">
      <dgm:prSet/>
      <dgm:spPr>
        <a:xfrm rot="15120000">
          <a:off x="2513531" y="1236465"/>
          <a:ext cx="1997103" cy="592749"/>
        </a:xfrm>
        <a:prstGeom prst="leftArrow">
          <a:avLst>
            <a:gd name="adj1" fmla="val 60000"/>
            <a:gd name="adj2" fmla="val 50000"/>
          </a:avLst>
        </a:prstGeom>
        <a:solidFill>
          <a:srgbClr val="4BACC6">
            <a:hueOff val="-3973551"/>
            <a:satOff val="15924"/>
            <a:lumOff val="3451"/>
            <a:alphaOff val="0"/>
          </a:srgbClr>
        </a:solidFill>
        <a:ln>
          <a:noFill/>
        </a:ln>
        <a:effectLst/>
      </dgm:spPr>
      <dgm:t>
        <a:bodyPr/>
        <a:lstStyle/>
        <a:p>
          <a:endParaRPr lang="en-ZA"/>
        </a:p>
      </dgm:t>
    </dgm:pt>
    <dgm:pt modelId="{D5370809-C974-422D-A088-FDAFEF969959}" type="sibTrans" cxnId="{5CD79C83-DD51-44F9-B7E2-F7AA7B78F50A}">
      <dgm:prSet/>
      <dgm:spPr/>
      <dgm:t>
        <a:bodyPr/>
        <a:lstStyle/>
        <a:p>
          <a:endParaRPr lang="en-ZA"/>
        </a:p>
      </dgm:t>
    </dgm:pt>
    <dgm:pt modelId="{A22E53B9-72BC-4B33-80D9-A1F51124B887}">
      <dgm:prSet/>
      <dgm:spPr>
        <a:xfrm>
          <a:off x="4424390" y="811"/>
          <a:ext cx="1455874" cy="1164699"/>
        </a:xfrm>
        <a:prstGeom prst="roundRect">
          <a:avLst>
            <a:gd name="adj" fmla="val 10000"/>
          </a:avLst>
        </a:prstGeom>
        <a:solidFill>
          <a:srgbClr val="FFC000"/>
        </a:solidFill>
        <a:ln w="25400" cap="flat" cmpd="sng" algn="ctr">
          <a:solidFill>
            <a:sysClr val="window" lastClr="FFFFFF">
              <a:hueOff val="0"/>
              <a:satOff val="0"/>
              <a:lumOff val="0"/>
              <a:alphaOff val="0"/>
            </a:sysClr>
          </a:solidFill>
          <a:prstDash val="solid"/>
        </a:ln>
        <a:effectLst/>
      </dgm:spPr>
      <dgm:t>
        <a:bodyPr/>
        <a:lstStyle/>
        <a:p>
          <a:r>
            <a:rPr lang="en-ZA" dirty="0">
              <a:solidFill>
                <a:sysClr val="windowText" lastClr="000000"/>
              </a:solidFill>
              <a:latin typeface="Calibri"/>
              <a:ea typeface="+mn-ea"/>
              <a:cs typeface="+mn-cs"/>
            </a:rPr>
            <a:t>Lack of Co-Funding to complete projects</a:t>
          </a:r>
        </a:p>
      </dgm:t>
    </dgm:pt>
    <dgm:pt modelId="{A925A383-EE96-4A6F-8069-69E68D763E36}" type="parTrans" cxnId="{6EF0A16A-F741-4180-A587-AC2B114F8A09}">
      <dgm:prSet/>
      <dgm:spPr>
        <a:xfrm rot="17280000">
          <a:off x="3845207" y="1236465"/>
          <a:ext cx="1997103" cy="592749"/>
        </a:xfrm>
        <a:prstGeom prst="leftArrow">
          <a:avLst>
            <a:gd name="adj1" fmla="val 60000"/>
            <a:gd name="adj2" fmla="val 50000"/>
          </a:avLst>
        </a:prstGeom>
        <a:solidFill>
          <a:srgbClr val="FFC000"/>
        </a:solidFill>
        <a:ln>
          <a:noFill/>
        </a:ln>
        <a:effectLst/>
      </dgm:spPr>
      <dgm:t>
        <a:bodyPr/>
        <a:lstStyle/>
        <a:p>
          <a:endParaRPr lang="en-ZA"/>
        </a:p>
      </dgm:t>
    </dgm:pt>
    <dgm:pt modelId="{A17D633A-8613-42D5-842E-8D876ADB1C6E}" type="sibTrans" cxnId="{6EF0A16A-F741-4180-A587-AC2B114F8A09}">
      <dgm:prSet/>
      <dgm:spPr/>
      <dgm:t>
        <a:bodyPr/>
        <a:lstStyle/>
        <a:p>
          <a:endParaRPr lang="en-ZA"/>
        </a:p>
      </dgm:t>
    </dgm:pt>
    <dgm:pt modelId="{E5845D43-EB1F-4558-A539-465B8D9B9B52}">
      <dgm:prSet/>
      <dgm:spPr>
        <a:xfrm>
          <a:off x="6001014" y="1146295"/>
          <a:ext cx="1455874" cy="1164699"/>
        </a:xfrm>
        <a:prstGeom prst="roundRect">
          <a:avLst>
            <a:gd name="adj" fmla="val 10000"/>
          </a:avLst>
        </a:prstGeom>
        <a:solidFill>
          <a:srgbClr val="4BACC6">
            <a:hueOff val="-7947101"/>
            <a:satOff val="31849"/>
            <a:lumOff val="6902"/>
            <a:alphaOff val="0"/>
          </a:srgbClr>
        </a:solidFill>
        <a:ln w="25400" cap="flat" cmpd="sng" algn="ctr">
          <a:solidFill>
            <a:sysClr val="window" lastClr="FFFFFF">
              <a:hueOff val="0"/>
              <a:satOff val="0"/>
              <a:lumOff val="0"/>
              <a:alphaOff val="0"/>
            </a:sysClr>
          </a:solidFill>
          <a:prstDash val="solid"/>
        </a:ln>
        <a:effectLst/>
      </dgm:spPr>
      <dgm:t>
        <a:bodyPr/>
        <a:lstStyle/>
        <a:p>
          <a:r>
            <a:rPr lang="en-ZA" dirty="0">
              <a:solidFill>
                <a:sysClr val="windowText" lastClr="000000"/>
              </a:solidFill>
              <a:latin typeface="Calibri"/>
              <a:ea typeface="+mn-ea"/>
              <a:cs typeface="+mn-cs"/>
            </a:rPr>
            <a:t>No own funds for capital projects, mainly rely on grants</a:t>
          </a:r>
        </a:p>
      </dgm:t>
    </dgm:pt>
    <dgm:pt modelId="{A0127A6E-7087-4857-BF6C-0926DDB2386B}" type="parTrans" cxnId="{C59BDBD3-DD0E-4791-BBAB-F89D069C0BAB}">
      <dgm:prSet/>
      <dgm:spPr>
        <a:xfrm rot="19440000">
          <a:off x="4922554" y="2019204"/>
          <a:ext cx="1997103" cy="592749"/>
        </a:xfrm>
        <a:prstGeom prst="leftArrow">
          <a:avLst>
            <a:gd name="adj1" fmla="val 60000"/>
            <a:gd name="adj2" fmla="val 50000"/>
          </a:avLst>
        </a:prstGeom>
        <a:solidFill>
          <a:srgbClr val="4BACC6">
            <a:hueOff val="-7947101"/>
            <a:satOff val="31849"/>
            <a:lumOff val="6902"/>
            <a:alphaOff val="0"/>
          </a:srgbClr>
        </a:solidFill>
        <a:ln>
          <a:noFill/>
        </a:ln>
        <a:effectLst/>
      </dgm:spPr>
      <dgm:t>
        <a:bodyPr/>
        <a:lstStyle/>
        <a:p>
          <a:endParaRPr lang="en-ZA"/>
        </a:p>
      </dgm:t>
    </dgm:pt>
    <dgm:pt modelId="{FC6E11B9-808A-453A-B040-2B2FAA3C75C8}" type="sibTrans" cxnId="{C59BDBD3-DD0E-4791-BBAB-F89D069C0BAB}">
      <dgm:prSet/>
      <dgm:spPr/>
      <dgm:t>
        <a:bodyPr/>
        <a:lstStyle/>
        <a:p>
          <a:endParaRPr lang="en-ZA"/>
        </a:p>
      </dgm:t>
    </dgm:pt>
    <dgm:pt modelId="{39D28FCF-AE89-4BEA-A267-E96D4EE6DA22}" type="pres">
      <dgm:prSet presAssocID="{B0C38DF4-7E7F-46C3-9359-5DE1DF390DE3}" presName="cycle" presStyleCnt="0">
        <dgm:presLayoutVars>
          <dgm:chMax val="1"/>
          <dgm:dir/>
          <dgm:animLvl val="ctr"/>
          <dgm:resizeHandles val="exact"/>
        </dgm:presLayoutVars>
      </dgm:prSet>
      <dgm:spPr/>
    </dgm:pt>
    <dgm:pt modelId="{01BA66F2-87D2-4D49-90AB-7D8AFC88B422}" type="pres">
      <dgm:prSet presAssocID="{E6F168BD-4375-4AA7-8B8F-74B7D308BA12}" presName="centerShape" presStyleLbl="node0" presStyleIdx="0" presStyleCnt="1"/>
      <dgm:spPr/>
    </dgm:pt>
    <dgm:pt modelId="{5F7F2B77-1867-432A-87EE-CDDE72B33013}" type="pres">
      <dgm:prSet presAssocID="{B6582C73-A84F-4704-BCF5-3183DB5F124B}" presName="parTrans" presStyleLbl="bgSibTrans2D1" presStyleIdx="0" presStyleCnt="4"/>
      <dgm:spPr/>
    </dgm:pt>
    <dgm:pt modelId="{FCCF0AFE-112C-4558-8765-2A10A2F3014A}" type="pres">
      <dgm:prSet presAssocID="{50DBAC05-D051-43D8-908A-09FD22D0319D}" presName="node" presStyleLbl="node1" presStyleIdx="0" presStyleCnt="4">
        <dgm:presLayoutVars>
          <dgm:bulletEnabled val="1"/>
        </dgm:presLayoutVars>
      </dgm:prSet>
      <dgm:spPr/>
    </dgm:pt>
    <dgm:pt modelId="{7DB32CDF-7F38-4D4C-B627-0390B061F2D6}" type="pres">
      <dgm:prSet presAssocID="{1D10A77B-C6C5-4C9D-B5AC-CCF818AA13BB}" presName="parTrans" presStyleLbl="bgSibTrans2D1" presStyleIdx="1" presStyleCnt="4"/>
      <dgm:spPr/>
    </dgm:pt>
    <dgm:pt modelId="{D1F3DE25-DE1F-4F53-AE8C-5321E86ED65B}" type="pres">
      <dgm:prSet presAssocID="{15CAF661-1C3E-4737-ACE1-8AFAF03951F8}" presName="node" presStyleLbl="node1" presStyleIdx="1" presStyleCnt="4">
        <dgm:presLayoutVars>
          <dgm:bulletEnabled val="1"/>
        </dgm:presLayoutVars>
      </dgm:prSet>
      <dgm:spPr/>
    </dgm:pt>
    <dgm:pt modelId="{56413D85-45B7-497D-9EA0-50018A907405}" type="pres">
      <dgm:prSet presAssocID="{A925A383-EE96-4A6F-8069-69E68D763E36}" presName="parTrans" presStyleLbl="bgSibTrans2D1" presStyleIdx="2" presStyleCnt="4"/>
      <dgm:spPr/>
    </dgm:pt>
    <dgm:pt modelId="{5CB4AEF2-8261-4C69-9FE6-3EEB1E13A5C2}" type="pres">
      <dgm:prSet presAssocID="{A22E53B9-72BC-4B33-80D9-A1F51124B887}" presName="node" presStyleLbl="node1" presStyleIdx="2" presStyleCnt="4">
        <dgm:presLayoutVars>
          <dgm:bulletEnabled val="1"/>
        </dgm:presLayoutVars>
      </dgm:prSet>
      <dgm:spPr/>
    </dgm:pt>
    <dgm:pt modelId="{EF2A1351-6751-4C88-B00E-F467BE2B4148}" type="pres">
      <dgm:prSet presAssocID="{A0127A6E-7087-4857-BF6C-0926DDB2386B}" presName="parTrans" presStyleLbl="bgSibTrans2D1" presStyleIdx="3" presStyleCnt="4"/>
      <dgm:spPr/>
    </dgm:pt>
    <dgm:pt modelId="{926C4DEC-D8B8-4F27-87CE-225DD2DE14D1}" type="pres">
      <dgm:prSet presAssocID="{E5845D43-EB1F-4558-A539-465B8D9B9B52}" presName="node" presStyleLbl="node1" presStyleIdx="3" presStyleCnt="4" custRadScaleRad="100994" custRadScaleInc="1362">
        <dgm:presLayoutVars>
          <dgm:bulletEnabled val="1"/>
        </dgm:presLayoutVars>
      </dgm:prSet>
      <dgm:spPr/>
    </dgm:pt>
  </dgm:ptLst>
  <dgm:cxnLst>
    <dgm:cxn modelId="{D38BFE23-6964-464C-85C3-934DE7FAA0FF}" srcId="{B0C38DF4-7E7F-46C3-9359-5DE1DF390DE3}" destId="{E6F168BD-4375-4AA7-8B8F-74B7D308BA12}" srcOrd="0" destOrd="0" parTransId="{B5FD3AFE-1306-4B4E-8161-791BFE1AEF60}" sibTransId="{B599A4DC-6147-423A-8CC0-59509ED6D18A}"/>
    <dgm:cxn modelId="{1C53A263-AC1E-4033-A77F-DD5AA0CF7F39}" type="presOf" srcId="{15CAF661-1C3E-4737-ACE1-8AFAF03951F8}" destId="{D1F3DE25-DE1F-4F53-AE8C-5321E86ED65B}" srcOrd="0" destOrd="0" presId="urn:microsoft.com/office/officeart/2005/8/layout/radial4"/>
    <dgm:cxn modelId="{29D6CC46-23A9-44C8-A29D-5EBBAEECE378}" srcId="{E6F168BD-4375-4AA7-8B8F-74B7D308BA12}" destId="{50DBAC05-D051-43D8-908A-09FD22D0319D}" srcOrd="0" destOrd="0" parTransId="{B6582C73-A84F-4704-BCF5-3183DB5F124B}" sibTransId="{FC706EBA-2D74-4FAB-B38E-7BA6F978EB4B}"/>
    <dgm:cxn modelId="{EB73C768-22CF-4404-8D3E-6C9CF6664672}" type="presOf" srcId="{A925A383-EE96-4A6F-8069-69E68D763E36}" destId="{56413D85-45B7-497D-9EA0-50018A907405}" srcOrd="0" destOrd="0" presId="urn:microsoft.com/office/officeart/2005/8/layout/radial4"/>
    <dgm:cxn modelId="{6EF0A16A-F741-4180-A587-AC2B114F8A09}" srcId="{E6F168BD-4375-4AA7-8B8F-74B7D308BA12}" destId="{A22E53B9-72BC-4B33-80D9-A1F51124B887}" srcOrd="2" destOrd="0" parTransId="{A925A383-EE96-4A6F-8069-69E68D763E36}" sibTransId="{A17D633A-8613-42D5-842E-8D876ADB1C6E}"/>
    <dgm:cxn modelId="{BCA53274-AF2E-4856-84F9-DFDD4173FCD8}" type="presOf" srcId="{A22E53B9-72BC-4B33-80D9-A1F51124B887}" destId="{5CB4AEF2-8261-4C69-9FE6-3EEB1E13A5C2}" srcOrd="0" destOrd="0" presId="urn:microsoft.com/office/officeart/2005/8/layout/radial4"/>
    <dgm:cxn modelId="{F972C57E-3711-4949-BD55-45966D218314}" type="presOf" srcId="{E5845D43-EB1F-4558-A539-465B8D9B9B52}" destId="{926C4DEC-D8B8-4F27-87CE-225DD2DE14D1}" srcOrd="0" destOrd="0" presId="urn:microsoft.com/office/officeart/2005/8/layout/radial4"/>
    <dgm:cxn modelId="{5CD79C83-DD51-44F9-B7E2-F7AA7B78F50A}" srcId="{E6F168BD-4375-4AA7-8B8F-74B7D308BA12}" destId="{15CAF661-1C3E-4737-ACE1-8AFAF03951F8}" srcOrd="1" destOrd="0" parTransId="{1D10A77B-C6C5-4C9D-B5AC-CCF818AA13BB}" sibTransId="{D5370809-C974-422D-A088-FDAFEF969959}"/>
    <dgm:cxn modelId="{8226CD93-FDF4-430B-8D66-90FBF9C15961}" type="presOf" srcId="{50DBAC05-D051-43D8-908A-09FD22D0319D}" destId="{FCCF0AFE-112C-4558-8765-2A10A2F3014A}" srcOrd="0" destOrd="0" presId="urn:microsoft.com/office/officeart/2005/8/layout/radial4"/>
    <dgm:cxn modelId="{14884FBB-AC5A-485B-B2FF-39D89F97CC82}" type="presOf" srcId="{E6F168BD-4375-4AA7-8B8F-74B7D308BA12}" destId="{01BA66F2-87D2-4D49-90AB-7D8AFC88B422}" srcOrd="0" destOrd="0" presId="urn:microsoft.com/office/officeart/2005/8/layout/radial4"/>
    <dgm:cxn modelId="{B27DC2BC-16C8-4D03-BD8C-C7452177E5C4}" type="presOf" srcId="{B0C38DF4-7E7F-46C3-9359-5DE1DF390DE3}" destId="{39D28FCF-AE89-4BEA-A267-E96D4EE6DA22}" srcOrd="0" destOrd="0" presId="urn:microsoft.com/office/officeart/2005/8/layout/radial4"/>
    <dgm:cxn modelId="{59FE0BCF-5385-475F-8690-2E63AECAB3AE}" type="presOf" srcId="{1D10A77B-C6C5-4C9D-B5AC-CCF818AA13BB}" destId="{7DB32CDF-7F38-4D4C-B627-0390B061F2D6}" srcOrd="0" destOrd="0" presId="urn:microsoft.com/office/officeart/2005/8/layout/radial4"/>
    <dgm:cxn modelId="{C59BDBD3-DD0E-4791-BBAB-F89D069C0BAB}" srcId="{E6F168BD-4375-4AA7-8B8F-74B7D308BA12}" destId="{E5845D43-EB1F-4558-A539-465B8D9B9B52}" srcOrd="3" destOrd="0" parTransId="{A0127A6E-7087-4857-BF6C-0926DDB2386B}" sibTransId="{FC6E11B9-808A-453A-B040-2B2FAA3C75C8}"/>
    <dgm:cxn modelId="{D8F7A7E4-5D30-42E8-B395-81BE8418F98B}" type="presOf" srcId="{A0127A6E-7087-4857-BF6C-0926DDB2386B}" destId="{EF2A1351-6751-4C88-B00E-F467BE2B4148}" srcOrd="0" destOrd="0" presId="urn:microsoft.com/office/officeart/2005/8/layout/radial4"/>
    <dgm:cxn modelId="{864BC7F6-AA5B-4221-A379-64C4DB8CEC3C}" type="presOf" srcId="{B6582C73-A84F-4704-BCF5-3183DB5F124B}" destId="{5F7F2B77-1867-432A-87EE-CDDE72B33013}" srcOrd="0" destOrd="0" presId="urn:microsoft.com/office/officeart/2005/8/layout/radial4"/>
    <dgm:cxn modelId="{558D2473-E4D9-4E0D-AF41-EFBCE7139BD6}" type="presParOf" srcId="{39D28FCF-AE89-4BEA-A267-E96D4EE6DA22}" destId="{01BA66F2-87D2-4D49-90AB-7D8AFC88B422}" srcOrd="0" destOrd="0" presId="urn:microsoft.com/office/officeart/2005/8/layout/radial4"/>
    <dgm:cxn modelId="{40EBE57A-C033-4956-AC8A-0AE2044683A4}" type="presParOf" srcId="{39D28FCF-AE89-4BEA-A267-E96D4EE6DA22}" destId="{5F7F2B77-1867-432A-87EE-CDDE72B33013}" srcOrd="1" destOrd="0" presId="urn:microsoft.com/office/officeart/2005/8/layout/radial4"/>
    <dgm:cxn modelId="{9DB0CDF4-3BEF-45D1-AF26-1E162F88DAF7}" type="presParOf" srcId="{39D28FCF-AE89-4BEA-A267-E96D4EE6DA22}" destId="{FCCF0AFE-112C-4558-8765-2A10A2F3014A}" srcOrd="2" destOrd="0" presId="urn:microsoft.com/office/officeart/2005/8/layout/radial4"/>
    <dgm:cxn modelId="{2831BFAF-6167-4E67-9E53-5EEF8D4EBB5E}" type="presParOf" srcId="{39D28FCF-AE89-4BEA-A267-E96D4EE6DA22}" destId="{7DB32CDF-7F38-4D4C-B627-0390B061F2D6}" srcOrd="3" destOrd="0" presId="urn:microsoft.com/office/officeart/2005/8/layout/radial4"/>
    <dgm:cxn modelId="{D993DDC9-433F-48D6-B71A-6C7988EF174C}" type="presParOf" srcId="{39D28FCF-AE89-4BEA-A267-E96D4EE6DA22}" destId="{D1F3DE25-DE1F-4F53-AE8C-5321E86ED65B}" srcOrd="4" destOrd="0" presId="urn:microsoft.com/office/officeart/2005/8/layout/radial4"/>
    <dgm:cxn modelId="{F4364863-E175-478A-9AA5-18157E5A2B9B}" type="presParOf" srcId="{39D28FCF-AE89-4BEA-A267-E96D4EE6DA22}" destId="{56413D85-45B7-497D-9EA0-50018A907405}" srcOrd="5" destOrd="0" presId="urn:microsoft.com/office/officeart/2005/8/layout/radial4"/>
    <dgm:cxn modelId="{48602443-D9C5-46A8-A93E-42136ED9E8D4}" type="presParOf" srcId="{39D28FCF-AE89-4BEA-A267-E96D4EE6DA22}" destId="{5CB4AEF2-8261-4C69-9FE6-3EEB1E13A5C2}" srcOrd="6" destOrd="0" presId="urn:microsoft.com/office/officeart/2005/8/layout/radial4"/>
    <dgm:cxn modelId="{ECC1DE5B-198F-4FE2-9379-29A430891AE1}" type="presParOf" srcId="{39D28FCF-AE89-4BEA-A267-E96D4EE6DA22}" destId="{EF2A1351-6751-4C88-B00E-F467BE2B4148}" srcOrd="7" destOrd="0" presId="urn:microsoft.com/office/officeart/2005/8/layout/radial4"/>
    <dgm:cxn modelId="{1A0E0A8C-D4EA-4DF1-ADF6-3AC224C1EE81}" type="presParOf" srcId="{39D28FCF-AE89-4BEA-A267-E96D4EE6DA22}" destId="{926C4DEC-D8B8-4F27-87CE-225DD2DE14D1}" srcOrd="8"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0C38DF4-7E7F-46C3-9359-5DE1DF390DE3}" type="doc">
      <dgm:prSet loTypeId="urn:microsoft.com/office/officeart/2005/8/layout/radial4" loCatId="relationship" qsTypeId="urn:microsoft.com/office/officeart/2005/8/quickstyle/simple1" qsCatId="simple" csTypeId="urn:microsoft.com/office/officeart/2005/8/colors/colorful5" csCatId="colorful" phldr="1"/>
      <dgm:spPr/>
      <dgm:t>
        <a:bodyPr/>
        <a:lstStyle/>
        <a:p>
          <a:endParaRPr lang="en-ZA"/>
        </a:p>
      </dgm:t>
    </dgm:pt>
    <dgm:pt modelId="{E6F168BD-4375-4AA7-8B8F-74B7D308BA12}">
      <dgm:prSet phldrT="[Text]"/>
      <dgm:spPr>
        <a:xfrm>
          <a:off x="3138010" y="2542167"/>
          <a:ext cx="2079821" cy="2079821"/>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ZA" dirty="0">
              <a:solidFill>
                <a:sysClr val="window" lastClr="FFFFFF"/>
              </a:solidFill>
              <a:latin typeface="Calibri"/>
              <a:ea typeface="+mn-ea"/>
              <a:cs typeface="+mn-cs"/>
            </a:rPr>
            <a:t>Challenges</a:t>
          </a:r>
        </a:p>
        <a:p>
          <a:r>
            <a:rPr lang="en-ZA" dirty="0">
              <a:solidFill>
                <a:sysClr val="window" lastClr="FFFFFF"/>
              </a:solidFill>
              <a:latin typeface="Calibri"/>
              <a:ea typeface="+mn-ea"/>
              <a:cs typeface="+mn-cs"/>
            </a:rPr>
            <a:t>Technical Services</a:t>
          </a:r>
        </a:p>
      </dgm:t>
    </dgm:pt>
    <dgm:pt modelId="{B5FD3AFE-1306-4B4E-8161-791BFE1AEF60}" type="parTrans" cxnId="{D38BFE23-6964-464C-85C3-934DE7FAA0FF}">
      <dgm:prSet/>
      <dgm:spPr/>
      <dgm:t>
        <a:bodyPr/>
        <a:lstStyle/>
        <a:p>
          <a:endParaRPr lang="en-ZA"/>
        </a:p>
      </dgm:t>
    </dgm:pt>
    <dgm:pt modelId="{B599A4DC-6147-423A-8CC0-59509ED6D18A}" type="sibTrans" cxnId="{D38BFE23-6964-464C-85C3-934DE7FAA0FF}">
      <dgm:prSet/>
      <dgm:spPr/>
      <dgm:t>
        <a:bodyPr/>
        <a:lstStyle/>
        <a:p>
          <a:endParaRPr lang="en-ZA"/>
        </a:p>
      </dgm:t>
    </dgm:pt>
    <dgm:pt modelId="{F97F5F21-A41D-459A-BEED-3EB05C77EB52}">
      <dgm:prSet phldrT="[Text]"/>
      <dgm:spPr>
        <a:xfrm>
          <a:off x="296736" y="2999727"/>
          <a:ext cx="1455874" cy="1164699"/>
        </a:xfrm>
        <a:solidFill>
          <a:srgbClr val="4BACC6">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ZA" dirty="0">
              <a:solidFill>
                <a:sysClr val="windowText" lastClr="000000"/>
              </a:solidFill>
              <a:latin typeface="Calibri"/>
              <a:ea typeface="+mn-ea"/>
              <a:cs typeface="+mn-cs"/>
            </a:rPr>
            <a:t>Lack of trained process controllers for water and sanitation</a:t>
          </a:r>
        </a:p>
      </dgm:t>
    </dgm:pt>
    <dgm:pt modelId="{2B507654-456B-47F2-9B32-5C6B27A06611}" type="parTrans" cxnId="{AF2D8136-9EBD-4D9A-9D9D-496D3FEDA81C}">
      <dgm:prSet/>
      <dgm:spPr>
        <a:xfrm rot="10800000">
          <a:off x="1024673" y="3285703"/>
          <a:ext cx="1997103" cy="592749"/>
        </a:xfrm>
        <a:solidFill>
          <a:srgbClr val="4BACC6">
            <a:hueOff val="0"/>
            <a:satOff val="0"/>
            <a:lumOff val="0"/>
            <a:alphaOff val="0"/>
          </a:srgbClr>
        </a:solidFill>
        <a:ln>
          <a:noFill/>
        </a:ln>
        <a:effectLst/>
      </dgm:spPr>
      <dgm:t>
        <a:bodyPr/>
        <a:lstStyle/>
        <a:p>
          <a:endParaRPr lang="en-ZA"/>
        </a:p>
      </dgm:t>
    </dgm:pt>
    <dgm:pt modelId="{CDD28723-7398-418F-B561-F1F477B8EF25}" type="sibTrans" cxnId="{AF2D8136-9EBD-4D9A-9D9D-496D3FEDA81C}">
      <dgm:prSet/>
      <dgm:spPr/>
      <dgm:t>
        <a:bodyPr/>
        <a:lstStyle/>
        <a:p>
          <a:endParaRPr lang="en-ZA"/>
        </a:p>
      </dgm:t>
    </dgm:pt>
    <dgm:pt modelId="{50DBAC05-D051-43D8-908A-09FD22D0319D}">
      <dgm:prSet phldrT="[Text]"/>
      <dgm:spPr>
        <a:xfrm>
          <a:off x="898952" y="1146295"/>
          <a:ext cx="1455874" cy="1164699"/>
        </a:xfrm>
        <a:solidFill>
          <a:srgbClr val="4BACC6">
            <a:hueOff val="-1986775"/>
            <a:satOff val="7962"/>
            <a:lumOff val="1726"/>
            <a:alphaOff val="0"/>
          </a:srgbClr>
        </a:solidFill>
        <a:ln w="25400" cap="flat" cmpd="sng" algn="ctr">
          <a:solidFill>
            <a:sysClr val="window" lastClr="FFFFFF">
              <a:hueOff val="0"/>
              <a:satOff val="0"/>
              <a:lumOff val="0"/>
              <a:alphaOff val="0"/>
            </a:sysClr>
          </a:solidFill>
          <a:prstDash val="solid"/>
        </a:ln>
        <a:effectLst/>
      </dgm:spPr>
      <dgm:t>
        <a:bodyPr/>
        <a:lstStyle/>
        <a:p>
          <a:r>
            <a:rPr lang="en-ZA" dirty="0">
              <a:solidFill>
                <a:sysClr val="windowText" lastClr="000000"/>
              </a:solidFill>
              <a:latin typeface="Calibri"/>
              <a:ea typeface="+mn-ea"/>
              <a:cs typeface="+mn-cs"/>
            </a:rPr>
            <a:t>No contract for sampling SANS 241 regulations for water and sanitation</a:t>
          </a:r>
        </a:p>
      </dgm:t>
    </dgm:pt>
    <dgm:pt modelId="{B6582C73-A84F-4704-BCF5-3183DB5F124B}" type="parTrans" cxnId="{29D6CC46-23A9-44C8-A29D-5EBBAEECE378}">
      <dgm:prSet/>
      <dgm:spPr>
        <a:xfrm rot="12960000">
          <a:off x="1436184" y="2019204"/>
          <a:ext cx="1997103" cy="592749"/>
        </a:xfrm>
        <a:solidFill>
          <a:srgbClr val="4BACC6">
            <a:hueOff val="-1986775"/>
            <a:satOff val="7962"/>
            <a:lumOff val="1726"/>
            <a:alphaOff val="0"/>
          </a:srgbClr>
        </a:solidFill>
        <a:ln>
          <a:noFill/>
        </a:ln>
        <a:effectLst/>
      </dgm:spPr>
      <dgm:t>
        <a:bodyPr/>
        <a:lstStyle/>
        <a:p>
          <a:endParaRPr lang="en-ZA"/>
        </a:p>
      </dgm:t>
    </dgm:pt>
    <dgm:pt modelId="{FC706EBA-2D74-4FAB-B38E-7BA6F978EB4B}" type="sibTrans" cxnId="{29D6CC46-23A9-44C8-A29D-5EBBAEECE378}">
      <dgm:prSet/>
      <dgm:spPr/>
      <dgm:t>
        <a:bodyPr/>
        <a:lstStyle/>
        <a:p>
          <a:endParaRPr lang="en-ZA"/>
        </a:p>
      </dgm:t>
    </dgm:pt>
    <dgm:pt modelId="{15CAF661-1C3E-4737-ACE1-8AFAF03951F8}">
      <dgm:prSet phldrT="[Text]"/>
      <dgm:spPr>
        <a:xfrm>
          <a:off x="2475576" y="811"/>
          <a:ext cx="1455874" cy="1164699"/>
        </a:xfrm>
        <a:solidFill>
          <a:srgbClr val="4BACC6">
            <a:hueOff val="-3973551"/>
            <a:satOff val="15924"/>
            <a:lumOff val="3451"/>
            <a:alphaOff val="0"/>
          </a:srgbClr>
        </a:solidFill>
        <a:ln w="25400" cap="flat" cmpd="sng" algn="ctr">
          <a:solidFill>
            <a:sysClr val="window" lastClr="FFFFFF">
              <a:hueOff val="0"/>
              <a:satOff val="0"/>
              <a:lumOff val="0"/>
              <a:alphaOff val="0"/>
            </a:sysClr>
          </a:solidFill>
          <a:prstDash val="solid"/>
        </a:ln>
        <a:effectLst/>
      </dgm:spPr>
      <dgm:t>
        <a:bodyPr/>
        <a:lstStyle/>
        <a:p>
          <a:r>
            <a:rPr lang="en-ZA" dirty="0">
              <a:solidFill>
                <a:sysClr val="windowText" lastClr="000000"/>
              </a:solidFill>
              <a:latin typeface="Calibri"/>
              <a:ea typeface="+mn-ea"/>
              <a:cs typeface="+mn-cs"/>
            </a:rPr>
            <a:t>Upgrading of package plant VWD – source funding</a:t>
          </a:r>
        </a:p>
      </dgm:t>
    </dgm:pt>
    <dgm:pt modelId="{1D10A77B-C6C5-4C9D-B5AC-CCF818AA13BB}" type="parTrans" cxnId="{5CD79C83-DD51-44F9-B7E2-F7AA7B78F50A}">
      <dgm:prSet/>
      <dgm:spPr>
        <a:xfrm rot="15120000">
          <a:off x="2513531" y="1236465"/>
          <a:ext cx="1997103" cy="592749"/>
        </a:xfrm>
        <a:solidFill>
          <a:srgbClr val="4BACC6">
            <a:hueOff val="-3973551"/>
            <a:satOff val="15924"/>
            <a:lumOff val="3451"/>
            <a:alphaOff val="0"/>
          </a:srgbClr>
        </a:solidFill>
        <a:ln>
          <a:noFill/>
        </a:ln>
        <a:effectLst/>
      </dgm:spPr>
      <dgm:t>
        <a:bodyPr/>
        <a:lstStyle/>
        <a:p>
          <a:endParaRPr lang="en-ZA"/>
        </a:p>
      </dgm:t>
    </dgm:pt>
    <dgm:pt modelId="{D5370809-C974-422D-A088-FDAFEF969959}" type="sibTrans" cxnId="{5CD79C83-DD51-44F9-B7E2-F7AA7B78F50A}">
      <dgm:prSet/>
      <dgm:spPr/>
      <dgm:t>
        <a:bodyPr/>
        <a:lstStyle/>
        <a:p>
          <a:endParaRPr lang="en-ZA"/>
        </a:p>
      </dgm:t>
    </dgm:pt>
    <dgm:pt modelId="{A22E53B9-72BC-4B33-80D9-A1F51124B887}">
      <dgm:prSet/>
      <dgm:spPr>
        <a:xfrm>
          <a:off x="4424390" y="811"/>
          <a:ext cx="1455874" cy="1164699"/>
        </a:xfrm>
        <a:solidFill>
          <a:srgbClr val="4BACC6">
            <a:hueOff val="-5960326"/>
            <a:satOff val="23887"/>
            <a:lumOff val="5177"/>
            <a:alphaOff val="0"/>
          </a:srgbClr>
        </a:solidFill>
        <a:ln w="25400" cap="flat" cmpd="sng" algn="ctr">
          <a:solidFill>
            <a:sysClr val="window" lastClr="FFFFFF">
              <a:hueOff val="0"/>
              <a:satOff val="0"/>
              <a:lumOff val="0"/>
              <a:alphaOff val="0"/>
            </a:sysClr>
          </a:solidFill>
          <a:prstDash val="solid"/>
        </a:ln>
        <a:effectLst/>
      </dgm:spPr>
      <dgm:t>
        <a:bodyPr/>
        <a:lstStyle/>
        <a:p>
          <a:r>
            <a:rPr lang="en-ZA" dirty="0">
              <a:solidFill>
                <a:sysClr val="windowText" lastClr="000000"/>
              </a:solidFill>
              <a:latin typeface="Calibri"/>
              <a:ea typeface="+mn-ea"/>
              <a:cs typeface="+mn-cs"/>
            </a:rPr>
            <a:t>Upgrading of </a:t>
          </a:r>
          <a:r>
            <a:rPr lang="en-ZA" dirty="0" err="1">
              <a:solidFill>
                <a:sysClr val="windowText" lastClr="000000"/>
              </a:solidFill>
              <a:latin typeface="Calibri"/>
              <a:ea typeface="+mn-ea"/>
              <a:cs typeface="+mn-cs"/>
            </a:rPr>
            <a:t>Zoar</a:t>
          </a:r>
          <a:r>
            <a:rPr lang="en-ZA" dirty="0">
              <a:solidFill>
                <a:sysClr val="windowText" lastClr="000000"/>
              </a:solidFill>
              <a:latin typeface="Calibri"/>
              <a:ea typeface="+mn-ea"/>
              <a:cs typeface="+mn-cs"/>
            </a:rPr>
            <a:t> sanitation pump station – source funding</a:t>
          </a:r>
        </a:p>
      </dgm:t>
    </dgm:pt>
    <dgm:pt modelId="{A925A383-EE96-4A6F-8069-69E68D763E36}" type="parTrans" cxnId="{6EF0A16A-F741-4180-A587-AC2B114F8A09}">
      <dgm:prSet/>
      <dgm:spPr>
        <a:xfrm rot="17280000">
          <a:off x="3845207" y="1236465"/>
          <a:ext cx="1997103" cy="592749"/>
        </a:xfrm>
        <a:solidFill>
          <a:srgbClr val="4BACC6">
            <a:hueOff val="-5960326"/>
            <a:satOff val="23887"/>
            <a:lumOff val="5177"/>
            <a:alphaOff val="0"/>
          </a:srgbClr>
        </a:solidFill>
        <a:ln>
          <a:noFill/>
        </a:ln>
        <a:effectLst/>
      </dgm:spPr>
      <dgm:t>
        <a:bodyPr/>
        <a:lstStyle/>
        <a:p>
          <a:endParaRPr lang="en-ZA"/>
        </a:p>
      </dgm:t>
    </dgm:pt>
    <dgm:pt modelId="{A17D633A-8613-42D5-842E-8D876ADB1C6E}" type="sibTrans" cxnId="{6EF0A16A-F741-4180-A587-AC2B114F8A09}">
      <dgm:prSet/>
      <dgm:spPr/>
      <dgm:t>
        <a:bodyPr/>
        <a:lstStyle/>
        <a:p>
          <a:endParaRPr lang="en-ZA"/>
        </a:p>
      </dgm:t>
    </dgm:pt>
    <dgm:pt modelId="{C1258169-4C76-43E5-9B7A-F57F29D98630}">
      <dgm:prSet/>
      <dgm:spPr>
        <a:xfrm>
          <a:off x="6603230" y="2999727"/>
          <a:ext cx="1455874" cy="1164699"/>
        </a:xfrm>
        <a:solidFill>
          <a:srgbClr val="4BACC6">
            <a:hueOff val="-9933876"/>
            <a:satOff val="39811"/>
            <a:lumOff val="8628"/>
            <a:alphaOff val="0"/>
          </a:srgbClr>
        </a:solidFill>
        <a:ln w="25400" cap="flat" cmpd="sng" algn="ctr">
          <a:solidFill>
            <a:sysClr val="window" lastClr="FFFFFF">
              <a:hueOff val="0"/>
              <a:satOff val="0"/>
              <a:lumOff val="0"/>
              <a:alphaOff val="0"/>
            </a:sysClr>
          </a:solidFill>
          <a:prstDash val="solid"/>
        </a:ln>
        <a:effectLst/>
      </dgm:spPr>
      <dgm:t>
        <a:bodyPr/>
        <a:lstStyle/>
        <a:p>
          <a:r>
            <a:rPr lang="en-ZA" dirty="0">
              <a:solidFill>
                <a:sysClr val="windowText" lastClr="000000"/>
              </a:solidFill>
              <a:latin typeface="Calibri"/>
              <a:ea typeface="+mn-ea"/>
              <a:cs typeface="+mn-cs"/>
            </a:rPr>
            <a:t>Additional plant equipment for road repairs </a:t>
          </a:r>
        </a:p>
      </dgm:t>
    </dgm:pt>
    <dgm:pt modelId="{12E88B81-A7BB-4E5D-AAF7-F3A81CFC3F3C}" type="parTrans" cxnId="{209E45FE-1B6E-43AF-B632-EB6C336C121E}">
      <dgm:prSet/>
      <dgm:spPr>
        <a:xfrm>
          <a:off x="5334065" y="3285703"/>
          <a:ext cx="1997103" cy="592749"/>
        </a:xfrm>
        <a:solidFill>
          <a:srgbClr val="4BACC6">
            <a:hueOff val="-9933876"/>
            <a:satOff val="39811"/>
            <a:lumOff val="8628"/>
            <a:alphaOff val="0"/>
          </a:srgbClr>
        </a:solidFill>
        <a:ln>
          <a:noFill/>
        </a:ln>
        <a:effectLst/>
      </dgm:spPr>
      <dgm:t>
        <a:bodyPr/>
        <a:lstStyle/>
        <a:p>
          <a:endParaRPr lang="en-ZA"/>
        </a:p>
      </dgm:t>
    </dgm:pt>
    <dgm:pt modelId="{E590312A-08DC-46B6-9602-2CE40643FD0A}" type="sibTrans" cxnId="{209E45FE-1B6E-43AF-B632-EB6C336C121E}">
      <dgm:prSet/>
      <dgm:spPr/>
      <dgm:t>
        <a:bodyPr/>
        <a:lstStyle/>
        <a:p>
          <a:endParaRPr lang="en-ZA"/>
        </a:p>
      </dgm:t>
    </dgm:pt>
    <dgm:pt modelId="{E5845D43-EB1F-4558-A539-465B8D9B9B52}">
      <dgm:prSet/>
      <dgm:spPr>
        <a:xfrm>
          <a:off x="6001014" y="1146295"/>
          <a:ext cx="1455874" cy="1164699"/>
        </a:xfrm>
        <a:solidFill>
          <a:srgbClr val="4BACC6">
            <a:hueOff val="-7947101"/>
            <a:satOff val="31849"/>
            <a:lumOff val="6902"/>
            <a:alphaOff val="0"/>
          </a:srgbClr>
        </a:solidFill>
        <a:ln w="25400" cap="flat" cmpd="sng" algn="ctr">
          <a:solidFill>
            <a:sysClr val="window" lastClr="FFFFFF">
              <a:hueOff val="0"/>
              <a:satOff val="0"/>
              <a:lumOff val="0"/>
              <a:alphaOff val="0"/>
            </a:sysClr>
          </a:solidFill>
          <a:prstDash val="solid"/>
        </a:ln>
        <a:effectLst/>
      </dgm:spPr>
      <dgm:t>
        <a:bodyPr/>
        <a:lstStyle/>
        <a:p>
          <a:r>
            <a:rPr lang="en-ZA" dirty="0">
              <a:solidFill>
                <a:sysClr val="windowText" lastClr="000000"/>
              </a:solidFill>
              <a:latin typeface="Calibri"/>
              <a:ea typeface="+mn-ea"/>
              <a:cs typeface="+mn-cs"/>
            </a:rPr>
            <a:t>Additional funding for road maintenance</a:t>
          </a:r>
        </a:p>
      </dgm:t>
    </dgm:pt>
    <dgm:pt modelId="{A0127A6E-7087-4857-BF6C-0926DDB2386B}" type="parTrans" cxnId="{C59BDBD3-DD0E-4791-BBAB-F89D069C0BAB}">
      <dgm:prSet/>
      <dgm:spPr>
        <a:xfrm rot="19440000">
          <a:off x="4922554" y="2019204"/>
          <a:ext cx="1997103" cy="592749"/>
        </a:xfrm>
        <a:solidFill>
          <a:srgbClr val="4BACC6">
            <a:hueOff val="-7947101"/>
            <a:satOff val="31849"/>
            <a:lumOff val="6902"/>
            <a:alphaOff val="0"/>
          </a:srgbClr>
        </a:solidFill>
        <a:ln>
          <a:noFill/>
        </a:ln>
        <a:effectLst/>
      </dgm:spPr>
      <dgm:t>
        <a:bodyPr/>
        <a:lstStyle/>
        <a:p>
          <a:endParaRPr lang="en-ZA"/>
        </a:p>
      </dgm:t>
    </dgm:pt>
    <dgm:pt modelId="{FC6E11B9-808A-453A-B040-2B2FAA3C75C8}" type="sibTrans" cxnId="{C59BDBD3-DD0E-4791-BBAB-F89D069C0BAB}">
      <dgm:prSet/>
      <dgm:spPr/>
      <dgm:t>
        <a:bodyPr/>
        <a:lstStyle/>
        <a:p>
          <a:endParaRPr lang="en-ZA"/>
        </a:p>
      </dgm:t>
    </dgm:pt>
    <dgm:pt modelId="{39D28FCF-AE89-4BEA-A267-E96D4EE6DA22}" type="pres">
      <dgm:prSet presAssocID="{B0C38DF4-7E7F-46C3-9359-5DE1DF390DE3}" presName="cycle" presStyleCnt="0">
        <dgm:presLayoutVars>
          <dgm:chMax val="1"/>
          <dgm:dir/>
          <dgm:animLvl val="ctr"/>
          <dgm:resizeHandles val="exact"/>
        </dgm:presLayoutVars>
      </dgm:prSet>
      <dgm:spPr/>
    </dgm:pt>
    <dgm:pt modelId="{01BA66F2-87D2-4D49-90AB-7D8AFC88B422}" type="pres">
      <dgm:prSet presAssocID="{E6F168BD-4375-4AA7-8B8F-74B7D308BA12}" presName="centerShape" presStyleLbl="node0" presStyleIdx="0" presStyleCnt="1"/>
      <dgm:spPr>
        <a:prstGeom prst="ellipse">
          <a:avLst/>
        </a:prstGeom>
      </dgm:spPr>
    </dgm:pt>
    <dgm:pt modelId="{460CF2B4-A8C4-4890-881C-3808BAF52787}" type="pres">
      <dgm:prSet presAssocID="{2B507654-456B-47F2-9B32-5C6B27A06611}" presName="parTrans" presStyleLbl="bgSibTrans2D1" presStyleIdx="0" presStyleCnt="6"/>
      <dgm:spPr>
        <a:prstGeom prst="leftArrow">
          <a:avLst>
            <a:gd name="adj1" fmla="val 60000"/>
            <a:gd name="adj2" fmla="val 50000"/>
          </a:avLst>
        </a:prstGeom>
      </dgm:spPr>
    </dgm:pt>
    <dgm:pt modelId="{E7DCAF1D-3A28-4AF8-B577-37160BE82C4D}" type="pres">
      <dgm:prSet presAssocID="{F97F5F21-A41D-459A-BEED-3EB05C77EB52}" presName="node" presStyleLbl="node1" presStyleIdx="0" presStyleCnt="6" custScaleX="122287" custScaleY="111235" custRadScaleRad="103953">
        <dgm:presLayoutVars>
          <dgm:bulletEnabled val="1"/>
        </dgm:presLayoutVars>
      </dgm:prSet>
      <dgm:spPr>
        <a:prstGeom prst="roundRect">
          <a:avLst>
            <a:gd name="adj" fmla="val 10000"/>
          </a:avLst>
        </a:prstGeom>
      </dgm:spPr>
    </dgm:pt>
    <dgm:pt modelId="{5F7F2B77-1867-432A-87EE-CDDE72B33013}" type="pres">
      <dgm:prSet presAssocID="{B6582C73-A84F-4704-BCF5-3183DB5F124B}" presName="parTrans" presStyleLbl="bgSibTrans2D1" presStyleIdx="1" presStyleCnt="6"/>
      <dgm:spPr>
        <a:prstGeom prst="leftArrow">
          <a:avLst>
            <a:gd name="adj1" fmla="val 60000"/>
            <a:gd name="adj2" fmla="val 50000"/>
          </a:avLst>
        </a:prstGeom>
      </dgm:spPr>
    </dgm:pt>
    <dgm:pt modelId="{FCCF0AFE-112C-4558-8765-2A10A2F3014A}" type="pres">
      <dgm:prSet presAssocID="{50DBAC05-D051-43D8-908A-09FD22D0319D}" presName="node" presStyleLbl="node1" presStyleIdx="1" presStyleCnt="6" custScaleX="122832" custScaleY="118272" custRadScaleRad="108825" custRadScaleInc="-3512">
        <dgm:presLayoutVars>
          <dgm:bulletEnabled val="1"/>
        </dgm:presLayoutVars>
      </dgm:prSet>
      <dgm:spPr>
        <a:prstGeom prst="roundRect">
          <a:avLst>
            <a:gd name="adj" fmla="val 10000"/>
          </a:avLst>
        </a:prstGeom>
      </dgm:spPr>
    </dgm:pt>
    <dgm:pt modelId="{7DB32CDF-7F38-4D4C-B627-0390B061F2D6}" type="pres">
      <dgm:prSet presAssocID="{1D10A77B-C6C5-4C9D-B5AC-CCF818AA13BB}" presName="parTrans" presStyleLbl="bgSibTrans2D1" presStyleIdx="2" presStyleCnt="6"/>
      <dgm:spPr>
        <a:prstGeom prst="leftArrow">
          <a:avLst>
            <a:gd name="adj1" fmla="val 60000"/>
            <a:gd name="adj2" fmla="val 50000"/>
          </a:avLst>
        </a:prstGeom>
      </dgm:spPr>
    </dgm:pt>
    <dgm:pt modelId="{D1F3DE25-DE1F-4F53-AE8C-5321E86ED65B}" type="pres">
      <dgm:prSet presAssocID="{15CAF661-1C3E-4737-ACE1-8AFAF03951F8}" presName="node" presStyleLbl="node1" presStyleIdx="2" presStyleCnt="6">
        <dgm:presLayoutVars>
          <dgm:bulletEnabled val="1"/>
        </dgm:presLayoutVars>
      </dgm:prSet>
      <dgm:spPr>
        <a:prstGeom prst="roundRect">
          <a:avLst>
            <a:gd name="adj" fmla="val 10000"/>
          </a:avLst>
        </a:prstGeom>
      </dgm:spPr>
    </dgm:pt>
    <dgm:pt modelId="{56413D85-45B7-497D-9EA0-50018A907405}" type="pres">
      <dgm:prSet presAssocID="{A925A383-EE96-4A6F-8069-69E68D763E36}" presName="parTrans" presStyleLbl="bgSibTrans2D1" presStyleIdx="3" presStyleCnt="6"/>
      <dgm:spPr>
        <a:prstGeom prst="leftArrow">
          <a:avLst>
            <a:gd name="adj1" fmla="val 60000"/>
            <a:gd name="adj2" fmla="val 50000"/>
          </a:avLst>
        </a:prstGeom>
      </dgm:spPr>
    </dgm:pt>
    <dgm:pt modelId="{5CB4AEF2-8261-4C69-9FE6-3EEB1E13A5C2}" type="pres">
      <dgm:prSet presAssocID="{A22E53B9-72BC-4B33-80D9-A1F51124B887}" presName="node" presStyleLbl="node1" presStyleIdx="3" presStyleCnt="6">
        <dgm:presLayoutVars>
          <dgm:bulletEnabled val="1"/>
        </dgm:presLayoutVars>
      </dgm:prSet>
      <dgm:spPr>
        <a:prstGeom prst="roundRect">
          <a:avLst>
            <a:gd name="adj" fmla="val 10000"/>
          </a:avLst>
        </a:prstGeom>
      </dgm:spPr>
    </dgm:pt>
    <dgm:pt modelId="{EF2A1351-6751-4C88-B00E-F467BE2B4148}" type="pres">
      <dgm:prSet presAssocID="{A0127A6E-7087-4857-BF6C-0926DDB2386B}" presName="parTrans" presStyleLbl="bgSibTrans2D1" presStyleIdx="4" presStyleCnt="6"/>
      <dgm:spPr>
        <a:prstGeom prst="leftArrow">
          <a:avLst>
            <a:gd name="adj1" fmla="val 60000"/>
            <a:gd name="adj2" fmla="val 50000"/>
          </a:avLst>
        </a:prstGeom>
      </dgm:spPr>
    </dgm:pt>
    <dgm:pt modelId="{926C4DEC-D8B8-4F27-87CE-225DD2DE14D1}" type="pres">
      <dgm:prSet presAssocID="{E5845D43-EB1F-4558-A539-465B8D9B9B52}" presName="node" presStyleLbl="node1" presStyleIdx="4" presStyleCnt="6" custScaleX="114937" custScaleY="116887" custRadScaleRad="110394" custRadScaleInc="11955">
        <dgm:presLayoutVars>
          <dgm:bulletEnabled val="1"/>
        </dgm:presLayoutVars>
      </dgm:prSet>
      <dgm:spPr>
        <a:prstGeom prst="roundRect">
          <a:avLst>
            <a:gd name="adj" fmla="val 10000"/>
          </a:avLst>
        </a:prstGeom>
      </dgm:spPr>
    </dgm:pt>
    <dgm:pt modelId="{E0B49C32-4D27-47FF-8B35-DEED80E7E472}" type="pres">
      <dgm:prSet presAssocID="{12E88B81-A7BB-4E5D-AAF7-F3A81CFC3F3C}" presName="parTrans" presStyleLbl="bgSibTrans2D1" presStyleIdx="5" presStyleCnt="6"/>
      <dgm:spPr>
        <a:prstGeom prst="leftArrow">
          <a:avLst>
            <a:gd name="adj1" fmla="val 60000"/>
            <a:gd name="adj2" fmla="val 50000"/>
          </a:avLst>
        </a:prstGeom>
      </dgm:spPr>
    </dgm:pt>
    <dgm:pt modelId="{136CB9BD-9E14-414D-95E5-C6A00FE0B427}" type="pres">
      <dgm:prSet presAssocID="{C1258169-4C76-43E5-9B7A-F57F29D98630}" presName="node" presStyleLbl="node1" presStyleIdx="5" presStyleCnt="6" custScaleX="104744" custScaleY="104684" custRadScaleRad="103953">
        <dgm:presLayoutVars>
          <dgm:bulletEnabled val="1"/>
        </dgm:presLayoutVars>
      </dgm:prSet>
      <dgm:spPr>
        <a:prstGeom prst="roundRect">
          <a:avLst>
            <a:gd name="adj" fmla="val 10000"/>
          </a:avLst>
        </a:prstGeom>
      </dgm:spPr>
    </dgm:pt>
  </dgm:ptLst>
  <dgm:cxnLst>
    <dgm:cxn modelId="{2F56FF0E-075E-4CAE-9F95-F7AD2F3A1CD4}" type="presOf" srcId="{2B507654-456B-47F2-9B32-5C6B27A06611}" destId="{460CF2B4-A8C4-4890-881C-3808BAF52787}" srcOrd="0" destOrd="0" presId="urn:microsoft.com/office/officeart/2005/8/layout/radial4"/>
    <dgm:cxn modelId="{D38BFE23-6964-464C-85C3-934DE7FAA0FF}" srcId="{B0C38DF4-7E7F-46C3-9359-5DE1DF390DE3}" destId="{E6F168BD-4375-4AA7-8B8F-74B7D308BA12}" srcOrd="0" destOrd="0" parTransId="{B5FD3AFE-1306-4B4E-8161-791BFE1AEF60}" sibTransId="{B599A4DC-6147-423A-8CC0-59509ED6D18A}"/>
    <dgm:cxn modelId="{AF2D8136-9EBD-4D9A-9D9D-496D3FEDA81C}" srcId="{E6F168BD-4375-4AA7-8B8F-74B7D308BA12}" destId="{F97F5F21-A41D-459A-BEED-3EB05C77EB52}" srcOrd="0" destOrd="0" parTransId="{2B507654-456B-47F2-9B32-5C6B27A06611}" sibTransId="{CDD28723-7398-418F-B561-F1F477B8EF25}"/>
    <dgm:cxn modelId="{0C8B5838-825D-4123-BE59-C1B559179B7A}" type="presOf" srcId="{50DBAC05-D051-43D8-908A-09FD22D0319D}" destId="{FCCF0AFE-112C-4558-8765-2A10A2F3014A}" srcOrd="0" destOrd="0" presId="urn:microsoft.com/office/officeart/2005/8/layout/radial4"/>
    <dgm:cxn modelId="{2844C53A-05B7-4F05-8289-6BD66359C63F}" type="presOf" srcId="{F97F5F21-A41D-459A-BEED-3EB05C77EB52}" destId="{E7DCAF1D-3A28-4AF8-B577-37160BE82C4D}" srcOrd="0" destOrd="0" presId="urn:microsoft.com/office/officeart/2005/8/layout/radial4"/>
    <dgm:cxn modelId="{C5571463-9C82-4734-83F6-621A539500F3}" type="presOf" srcId="{A22E53B9-72BC-4B33-80D9-A1F51124B887}" destId="{5CB4AEF2-8261-4C69-9FE6-3EEB1E13A5C2}" srcOrd="0" destOrd="0" presId="urn:microsoft.com/office/officeart/2005/8/layout/radial4"/>
    <dgm:cxn modelId="{29D6CC46-23A9-44C8-A29D-5EBBAEECE378}" srcId="{E6F168BD-4375-4AA7-8B8F-74B7D308BA12}" destId="{50DBAC05-D051-43D8-908A-09FD22D0319D}" srcOrd="1" destOrd="0" parTransId="{B6582C73-A84F-4704-BCF5-3183DB5F124B}" sibTransId="{FC706EBA-2D74-4FAB-B38E-7BA6F978EB4B}"/>
    <dgm:cxn modelId="{6EF0A16A-F741-4180-A587-AC2B114F8A09}" srcId="{E6F168BD-4375-4AA7-8B8F-74B7D308BA12}" destId="{A22E53B9-72BC-4B33-80D9-A1F51124B887}" srcOrd="3" destOrd="0" parTransId="{A925A383-EE96-4A6F-8069-69E68D763E36}" sibTransId="{A17D633A-8613-42D5-842E-8D876ADB1C6E}"/>
    <dgm:cxn modelId="{26F1FB6B-53B9-447A-AFD4-9CFCDDEABA24}" type="presOf" srcId="{E6F168BD-4375-4AA7-8B8F-74B7D308BA12}" destId="{01BA66F2-87D2-4D49-90AB-7D8AFC88B422}" srcOrd="0" destOrd="0" presId="urn:microsoft.com/office/officeart/2005/8/layout/radial4"/>
    <dgm:cxn modelId="{5E8B794E-A906-452E-BE31-05C77BCFCD34}" type="presOf" srcId="{C1258169-4C76-43E5-9B7A-F57F29D98630}" destId="{136CB9BD-9E14-414D-95E5-C6A00FE0B427}" srcOrd="0" destOrd="0" presId="urn:microsoft.com/office/officeart/2005/8/layout/radial4"/>
    <dgm:cxn modelId="{509DD576-45FD-483D-9736-6F3707E70C27}" type="presOf" srcId="{B6582C73-A84F-4704-BCF5-3183DB5F124B}" destId="{5F7F2B77-1867-432A-87EE-CDDE72B33013}" srcOrd="0" destOrd="0" presId="urn:microsoft.com/office/officeart/2005/8/layout/radial4"/>
    <dgm:cxn modelId="{5CD79C83-DD51-44F9-B7E2-F7AA7B78F50A}" srcId="{E6F168BD-4375-4AA7-8B8F-74B7D308BA12}" destId="{15CAF661-1C3E-4737-ACE1-8AFAF03951F8}" srcOrd="2" destOrd="0" parTransId="{1D10A77B-C6C5-4C9D-B5AC-CCF818AA13BB}" sibTransId="{D5370809-C974-422D-A088-FDAFEF969959}"/>
    <dgm:cxn modelId="{423436C1-B1B3-4E4B-BE94-B05A1B5D056B}" type="presOf" srcId="{15CAF661-1C3E-4737-ACE1-8AFAF03951F8}" destId="{D1F3DE25-DE1F-4F53-AE8C-5321E86ED65B}" srcOrd="0" destOrd="0" presId="urn:microsoft.com/office/officeart/2005/8/layout/radial4"/>
    <dgm:cxn modelId="{36EFECC4-B46B-4C59-B75C-72C1E520F71E}" type="presOf" srcId="{12E88B81-A7BB-4E5D-AAF7-F3A81CFC3F3C}" destId="{E0B49C32-4D27-47FF-8B35-DEED80E7E472}" srcOrd="0" destOrd="0" presId="urn:microsoft.com/office/officeart/2005/8/layout/radial4"/>
    <dgm:cxn modelId="{C957DECD-6752-4BC1-A297-6FDBA62C93FE}" type="presOf" srcId="{E5845D43-EB1F-4558-A539-465B8D9B9B52}" destId="{926C4DEC-D8B8-4F27-87CE-225DD2DE14D1}" srcOrd="0" destOrd="0" presId="urn:microsoft.com/office/officeart/2005/8/layout/radial4"/>
    <dgm:cxn modelId="{C59BDBD3-DD0E-4791-BBAB-F89D069C0BAB}" srcId="{E6F168BD-4375-4AA7-8B8F-74B7D308BA12}" destId="{E5845D43-EB1F-4558-A539-465B8D9B9B52}" srcOrd="4" destOrd="0" parTransId="{A0127A6E-7087-4857-BF6C-0926DDB2386B}" sibTransId="{FC6E11B9-808A-453A-B040-2B2FAA3C75C8}"/>
    <dgm:cxn modelId="{506C0ED7-04C2-444F-B40C-55C0BDD7C123}" type="presOf" srcId="{B0C38DF4-7E7F-46C3-9359-5DE1DF390DE3}" destId="{39D28FCF-AE89-4BEA-A267-E96D4EE6DA22}" srcOrd="0" destOrd="0" presId="urn:microsoft.com/office/officeart/2005/8/layout/radial4"/>
    <dgm:cxn modelId="{DA4217DA-1FC2-48FB-B0F5-219376899077}" type="presOf" srcId="{A0127A6E-7087-4857-BF6C-0926DDB2386B}" destId="{EF2A1351-6751-4C88-B00E-F467BE2B4148}" srcOrd="0" destOrd="0" presId="urn:microsoft.com/office/officeart/2005/8/layout/radial4"/>
    <dgm:cxn modelId="{E2C873E9-69BA-46AF-B03C-9ADDA81D3AAF}" type="presOf" srcId="{1D10A77B-C6C5-4C9D-B5AC-CCF818AA13BB}" destId="{7DB32CDF-7F38-4D4C-B627-0390B061F2D6}" srcOrd="0" destOrd="0" presId="urn:microsoft.com/office/officeart/2005/8/layout/radial4"/>
    <dgm:cxn modelId="{DBD990FD-4D8F-4BAC-8537-FDD41C912A24}" type="presOf" srcId="{A925A383-EE96-4A6F-8069-69E68D763E36}" destId="{56413D85-45B7-497D-9EA0-50018A907405}" srcOrd="0" destOrd="0" presId="urn:microsoft.com/office/officeart/2005/8/layout/radial4"/>
    <dgm:cxn modelId="{209E45FE-1B6E-43AF-B632-EB6C336C121E}" srcId="{E6F168BD-4375-4AA7-8B8F-74B7D308BA12}" destId="{C1258169-4C76-43E5-9B7A-F57F29D98630}" srcOrd="5" destOrd="0" parTransId="{12E88B81-A7BB-4E5D-AAF7-F3A81CFC3F3C}" sibTransId="{E590312A-08DC-46B6-9602-2CE40643FD0A}"/>
    <dgm:cxn modelId="{816E7C00-D85C-4CB1-BEF2-99F171597191}" type="presParOf" srcId="{39D28FCF-AE89-4BEA-A267-E96D4EE6DA22}" destId="{01BA66F2-87D2-4D49-90AB-7D8AFC88B422}" srcOrd="0" destOrd="0" presId="urn:microsoft.com/office/officeart/2005/8/layout/radial4"/>
    <dgm:cxn modelId="{502E8AC0-59A6-4296-908A-37093C3C8551}" type="presParOf" srcId="{39D28FCF-AE89-4BEA-A267-E96D4EE6DA22}" destId="{460CF2B4-A8C4-4890-881C-3808BAF52787}" srcOrd="1" destOrd="0" presId="urn:microsoft.com/office/officeart/2005/8/layout/radial4"/>
    <dgm:cxn modelId="{8C5544F1-4786-4D16-BA2A-0ADCDFC86F14}" type="presParOf" srcId="{39D28FCF-AE89-4BEA-A267-E96D4EE6DA22}" destId="{E7DCAF1D-3A28-4AF8-B577-37160BE82C4D}" srcOrd="2" destOrd="0" presId="urn:microsoft.com/office/officeart/2005/8/layout/radial4"/>
    <dgm:cxn modelId="{2DEDB81D-6E18-484C-9D70-DA2EC1F042C3}" type="presParOf" srcId="{39D28FCF-AE89-4BEA-A267-E96D4EE6DA22}" destId="{5F7F2B77-1867-432A-87EE-CDDE72B33013}" srcOrd="3" destOrd="0" presId="urn:microsoft.com/office/officeart/2005/8/layout/radial4"/>
    <dgm:cxn modelId="{E1C44644-F99A-47C4-972E-6CA3C9AB47C7}" type="presParOf" srcId="{39D28FCF-AE89-4BEA-A267-E96D4EE6DA22}" destId="{FCCF0AFE-112C-4558-8765-2A10A2F3014A}" srcOrd="4" destOrd="0" presId="urn:microsoft.com/office/officeart/2005/8/layout/radial4"/>
    <dgm:cxn modelId="{CE7C746E-BDC9-40B6-90AB-1552D0059972}" type="presParOf" srcId="{39D28FCF-AE89-4BEA-A267-E96D4EE6DA22}" destId="{7DB32CDF-7F38-4D4C-B627-0390B061F2D6}" srcOrd="5" destOrd="0" presId="urn:microsoft.com/office/officeart/2005/8/layout/radial4"/>
    <dgm:cxn modelId="{E01EAE33-A41A-4584-B3A3-56C4F7647C42}" type="presParOf" srcId="{39D28FCF-AE89-4BEA-A267-E96D4EE6DA22}" destId="{D1F3DE25-DE1F-4F53-AE8C-5321E86ED65B}" srcOrd="6" destOrd="0" presId="urn:microsoft.com/office/officeart/2005/8/layout/radial4"/>
    <dgm:cxn modelId="{534DD8C3-DB8F-44C0-9B4A-EC9E1FE88A4F}" type="presParOf" srcId="{39D28FCF-AE89-4BEA-A267-E96D4EE6DA22}" destId="{56413D85-45B7-497D-9EA0-50018A907405}" srcOrd="7" destOrd="0" presId="urn:microsoft.com/office/officeart/2005/8/layout/radial4"/>
    <dgm:cxn modelId="{88558983-FAEF-4064-89F3-2522FF7913C5}" type="presParOf" srcId="{39D28FCF-AE89-4BEA-A267-E96D4EE6DA22}" destId="{5CB4AEF2-8261-4C69-9FE6-3EEB1E13A5C2}" srcOrd="8" destOrd="0" presId="urn:microsoft.com/office/officeart/2005/8/layout/radial4"/>
    <dgm:cxn modelId="{9D14A3DC-17D7-4158-B851-D72308BFD771}" type="presParOf" srcId="{39D28FCF-AE89-4BEA-A267-E96D4EE6DA22}" destId="{EF2A1351-6751-4C88-B00E-F467BE2B4148}" srcOrd="9" destOrd="0" presId="urn:microsoft.com/office/officeart/2005/8/layout/radial4"/>
    <dgm:cxn modelId="{FB3F9C5A-0A23-421A-83D3-94679AFBCCE7}" type="presParOf" srcId="{39D28FCF-AE89-4BEA-A267-E96D4EE6DA22}" destId="{926C4DEC-D8B8-4F27-87CE-225DD2DE14D1}" srcOrd="10" destOrd="0" presId="urn:microsoft.com/office/officeart/2005/8/layout/radial4"/>
    <dgm:cxn modelId="{1708D3E9-529C-4B00-9004-D2CA81BDB416}" type="presParOf" srcId="{39D28FCF-AE89-4BEA-A267-E96D4EE6DA22}" destId="{E0B49C32-4D27-47FF-8B35-DEED80E7E472}" srcOrd="11" destOrd="0" presId="urn:microsoft.com/office/officeart/2005/8/layout/radial4"/>
    <dgm:cxn modelId="{8E8D09A1-6DD4-4078-A6EF-B3819EB033A7}" type="presParOf" srcId="{39D28FCF-AE89-4BEA-A267-E96D4EE6DA22}" destId="{136CB9BD-9E14-414D-95E5-C6A00FE0B427}" srcOrd="12"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F11582A-8E7E-4AEE-878E-84FA96976174}" type="doc">
      <dgm:prSet loTypeId="urn:microsoft.com/office/officeart/2008/layout/VerticalCurvedList" loCatId="list" qsTypeId="urn:microsoft.com/office/officeart/2005/8/quickstyle/simple1" qsCatId="simple" csTypeId="urn:microsoft.com/office/officeart/2005/8/colors/colorful4" csCatId="colorful" phldr="1"/>
      <dgm:spPr/>
      <dgm:t>
        <a:bodyPr/>
        <a:lstStyle/>
        <a:p>
          <a:endParaRPr lang="en-ZA"/>
        </a:p>
      </dgm:t>
    </dgm:pt>
    <dgm:pt modelId="{EDD01110-6807-485A-93E4-04E36FEF14C1}">
      <dgm:prSet phldrT="[Text]"/>
      <dgm:spPr/>
      <dgm:t>
        <a:bodyPr/>
        <a:lstStyle/>
        <a:p>
          <a:r>
            <a:rPr lang="en-ZA" dirty="0">
              <a:solidFill>
                <a:prstClr val="black"/>
              </a:solidFill>
              <a:latin typeface="Century Gothic" pitchFamily="34" charset="0"/>
            </a:rPr>
            <a:t>Fill all vacant post within the technical department to rectify shortage of staff</a:t>
          </a:r>
          <a:endParaRPr lang="en-ZA" dirty="0"/>
        </a:p>
      </dgm:t>
    </dgm:pt>
    <dgm:pt modelId="{18450DDC-9CD8-4290-B60C-38603806F2F9}" type="parTrans" cxnId="{462EF534-A7F9-41DD-A77A-46B37A529FE0}">
      <dgm:prSet/>
      <dgm:spPr/>
      <dgm:t>
        <a:bodyPr/>
        <a:lstStyle/>
        <a:p>
          <a:endParaRPr lang="en-ZA"/>
        </a:p>
      </dgm:t>
    </dgm:pt>
    <dgm:pt modelId="{CDDED3F0-504E-49E5-A318-8E6C5BA68B25}" type="sibTrans" cxnId="{462EF534-A7F9-41DD-A77A-46B37A529FE0}">
      <dgm:prSet/>
      <dgm:spPr/>
      <dgm:t>
        <a:bodyPr/>
        <a:lstStyle/>
        <a:p>
          <a:endParaRPr lang="en-ZA"/>
        </a:p>
      </dgm:t>
    </dgm:pt>
    <dgm:pt modelId="{A5B21A85-3F25-4E88-AC40-95E62429CAD8}">
      <dgm:prSet phldrT="[Text]"/>
      <dgm:spPr/>
      <dgm:t>
        <a:bodyPr/>
        <a:lstStyle/>
        <a:p>
          <a:r>
            <a:rPr lang="en-ZA" dirty="0">
              <a:solidFill>
                <a:prstClr val="black"/>
              </a:solidFill>
              <a:latin typeface="Century Gothic" pitchFamily="34" charset="0"/>
            </a:rPr>
            <a:t>New KKRWS appointment of qualified process controller and labourers</a:t>
          </a:r>
          <a:endParaRPr lang="en-ZA" dirty="0"/>
        </a:p>
      </dgm:t>
    </dgm:pt>
    <dgm:pt modelId="{A4D6BBD6-1EDF-4004-98AE-CA2BD6ED473E}" type="parTrans" cxnId="{03BF9DA2-B120-40E5-ACD2-86C8C17D4E4E}">
      <dgm:prSet/>
      <dgm:spPr/>
      <dgm:t>
        <a:bodyPr/>
        <a:lstStyle/>
        <a:p>
          <a:endParaRPr lang="en-ZA"/>
        </a:p>
      </dgm:t>
    </dgm:pt>
    <dgm:pt modelId="{A04C3C55-940D-423F-B81E-B303938928B2}" type="sibTrans" cxnId="{03BF9DA2-B120-40E5-ACD2-86C8C17D4E4E}">
      <dgm:prSet/>
      <dgm:spPr/>
      <dgm:t>
        <a:bodyPr/>
        <a:lstStyle/>
        <a:p>
          <a:endParaRPr lang="en-ZA"/>
        </a:p>
      </dgm:t>
    </dgm:pt>
    <dgm:pt modelId="{38E4CE45-3CFD-440E-8A08-A9173A8379A8}">
      <dgm:prSet phldrT="[Text]"/>
      <dgm:spPr/>
      <dgm:t>
        <a:bodyPr/>
        <a:lstStyle/>
        <a:p>
          <a:r>
            <a:rPr lang="en-ZA" dirty="0">
              <a:solidFill>
                <a:prstClr val="black"/>
              </a:solidFill>
              <a:latin typeface="Century Gothic" pitchFamily="34" charset="0"/>
            </a:rPr>
            <a:t>Budget for sampling contractor to increase</a:t>
          </a:r>
          <a:endParaRPr lang="en-ZA" dirty="0"/>
        </a:p>
      </dgm:t>
    </dgm:pt>
    <dgm:pt modelId="{B2FE6950-EEFE-4695-B40E-01A5A0AB773B}" type="parTrans" cxnId="{53CA6650-6AB6-4CFA-BB6E-B301728326A6}">
      <dgm:prSet/>
      <dgm:spPr/>
      <dgm:t>
        <a:bodyPr/>
        <a:lstStyle/>
        <a:p>
          <a:endParaRPr lang="en-ZA"/>
        </a:p>
      </dgm:t>
    </dgm:pt>
    <dgm:pt modelId="{AE287C7F-B0D6-46DF-96BB-9140EB715742}" type="sibTrans" cxnId="{53CA6650-6AB6-4CFA-BB6E-B301728326A6}">
      <dgm:prSet/>
      <dgm:spPr/>
      <dgm:t>
        <a:bodyPr/>
        <a:lstStyle/>
        <a:p>
          <a:endParaRPr lang="en-ZA"/>
        </a:p>
      </dgm:t>
    </dgm:pt>
    <dgm:pt modelId="{A3F06A28-9378-448C-A025-5067ADBC8A9C}">
      <dgm:prSet/>
      <dgm:spPr/>
      <dgm:t>
        <a:bodyPr/>
        <a:lstStyle/>
        <a:p>
          <a:r>
            <a:rPr lang="en-ZA">
              <a:solidFill>
                <a:prstClr val="black"/>
              </a:solidFill>
              <a:latin typeface="Century Gothic" pitchFamily="34" charset="0"/>
            </a:rPr>
            <a:t>Road Maintenance budget to be increased, because no grant funding to upgrade roads</a:t>
          </a:r>
          <a:endParaRPr lang="en-ZA" dirty="0">
            <a:solidFill>
              <a:prstClr val="black"/>
            </a:solidFill>
            <a:latin typeface="Century Gothic" pitchFamily="34" charset="0"/>
          </a:endParaRPr>
        </a:p>
      </dgm:t>
    </dgm:pt>
    <dgm:pt modelId="{0454A466-BA66-4BF7-8D2B-9E1910029649}" type="parTrans" cxnId="{373FD8B9-A0FE-4C58-BCDD-969377A7DD40}">
      <dgm:prSet/>
      <dgm:spPr/>
      <dgm:t>
        <a:bodyPr/>
        <a:lstStyle/>
        <a:p>
          <a:endParaRPr lang="en-ZA"/>
        </a:p>
      </dgm:t>
    </dgm:pt>
    <dgm:pt modelId="{522FDFDF-EBB6-4969-A6FA-1333644B8343}" type="sibTrans" cxnId="{373FD8B9-A0FE-4C58-BCDD-969377A7DD40}">
      <dgm:prSet/>
      <dgm:spPr/>
      <dgm:t>
        <a:bodyPr/>
        <a:lstStyle/>
        <a:p>
          <a:endParaRPr lang="en-ZA"/>
        </a:p>
      </dgm:t>
    </dgm:pt>
    <dgm:pt modelId="{97A5E6D8-4E6B-409A-B04C-53FC969F982C}" type="pres">
      <dgm:prSet presAssocID="{7F11582A-8E7E-4AEE-878E-84FA96976174}" presName="Name0" presStyleCnt="0">
        <dgm:presLayoutVars>
          <dgm:chMax val="7"/>
          <dgm:chPref val="7"/>
          <dgm:dir/>
        </dgm:presLayoutVars>
      </dgm:prSet>
      <dgm:spPr/>
    </dgm:pt>
    <dgm:pt modelId="{DA75EAB4-7515-4EFF-B1D3-BF5E34D85416}" type="pres">
      <dgm:prSet presAssocID="{7F11582A-8E7E-4AEE-878E-84FA96976174}" presName="Name1" presStyleCnt="0"/>
      <dgm:spPr/>
    </dgm:pt>
    <dgm:pt modelId="{807FA542-390E-4D14-A243-2FEAFF531F61}" type="pres">
      <dgm:prSet presAssocID="{7F11582A-8E7E-4AEE-878E-84FA96976174}" presName="cycle" presStyleCnt="0"/>
      <dgm:spPr/>
    </dgm:pt>
    <dgm:pt modelId="{D8D16E49-DF75-47C9-9E78-A64585DE5C53}" type="pres">
      <dgm:prSet presAssocID="{7F11582A-8E7E-4AEE-878E-84FA96976174}" presName="srcNode" presStyleLbl="node1" presStyleIdx="0" presStyleCnt="4"/>
      <dgm:spPr/>
    </dgm:pt>
    <dgm:pt modelId="{E951BADC-2B0A-405E-80D2-74EE34EACC7B}" type="pres">
      <dgm:prSet presAssocID="{7F11582A-8E7E-4AEE-878E-84FA96976174}" presName="conn" presStyleLbl="parChTrans1D2" presStyleIdx="0" presStyleCnt="1"/>
      <dgm:spPr/>
    </dgm:pt>
    <dgm:pt modelId="{E658A53D-46D6-4191-BAE0-344ADE8796C2}" type="pres">
      <dgm:prSet presAssocID="{7F11582A-8E7E-4AEE-878E-84FA96976174}" presName="extraNode" presStyleLbl="node1" presStyleIdx="0" presStyleCnt="4"/>
      <dgm:spPr/>
    </dgm:pt>
    <dgm:pt modelId="{E9E74028-1C42-4762-8012-9FF96915DE30}" type="pres">
      <dgm:prSet presAssocID="{7F11582A-8E7E-4AEE-878E-84FA96976174}" presName="dstNode" presStyleLbl="node1" presStyleIdx="0" presStyleCnt="4"/>
      <dgm:spPr/>
    </dgm:pt>
    <dgm:pt modelId="{90D38EAA-DE1E-434E-A556-E830E00B5660}" type="pres">
      <dgm:prSet presAssocID="{EDD01110-6807-485A-93E4-04E36FEF14C1}" presName="text_1" presStyleLbl="node1" presStyleIdx="0" presStyleCnt="4">
        <dgm:presLayoutVars>
          <dgm:bulletEnabled val="1"/>
        </dgm:presLayoutVars>
      </dgm:prSet>
      <dgm:spPr/>
    </dgm:pt>
    <dgm:pt modelId="{682045BE-B92D-42BC-B280-0BE2E920E402}" type="pres">
      <dgm:prSet presAssocID="{EDD01110-6807-485A-93E4-04E36FEF14C1}" presName="accent_1" presStyleCnt="0"/>
      <dgm:spPr/>
    </dgm:pt>
    <dgm:pt modelId="{34B62781-B524-4FF3-9BBC-3DDB315F06FD}" type="pres">
      <dgm:prSet presAssocID="{EDD01110-6807-485A-93E4-04E36FEF14C1}" presName="accentRepeatNode" presStyleLbl="solidFgAcc1" presStyleIdx="0" presStyleCnt="4"/>
      <dgm:spPr/>
    </dgm:pt>
    <dgm:pt modelId="{3882ECBB-C2E7-4854-8DDC-7AE0987D0749}" type="pres">
      <dgm:prSet presAssocID="{A5B21A85-3F25-4E88-AC40-95E62429CAD8}" presName="text_2" presStyleLbl="node1" presStyleIdx="1" presStyleCnt="4">
        <dgm:presLayoutVars>
          <dgm:bulletEnabled val="1"/>
        </dgm:presLayoutVars>
      </dgm:prSet>
      <dgm:spPr/>
    </dgm:pt>
    <dgm:pt modelId="{7E74872E-038F-4DD5-A51C-82E9BBAC9A25}" type="pres">
      <dgm:prSet presAssocID="{A5B21A85-3F25-4E88-AC40-95E62429CAD8}" presName="accent_2" presStyleCnt="0"/>
      <dgm:spPr/>
    </dgm:pt>
    <dgm:pt modelId="{442E4712-C560-4963-BDF1-9636B7861073}" type="pres">
      <dgm:prSet presAssocID="{A5B21A85-3F25-4E88-AC40-95E62429CAD8}" presName="accentRepeatNode" presStyleLbl="solidFgAcc1" presStyleIdx="1" presStyleCnt="4"/>
      <dgm:spPr/>
    </dgm:pt>
    <dgm:pt modelId="{F37B8991-7536-4258-8A92-2F6B609C10CB}" type="pres">
      <dgm:prSet presAssocID="{38E4CE45-3CFD-440E-8A08-A9173A8379A8}" presName="text_3" presStyleLbl="node1" presStyleIdx="2" presStyleCnt="4">
        <dgm:presLayoutVars>
          <dgm:bulletEnabled val="1"/>
        </dgm:presLayoutVars>
      </dgm:prSet>
      <dgm:spPr/>
    </dgm:pt>
    <dgm:pt modelId="{18FA2DAD-BA9F-4DB1-A3B4-A586DABA4699}" type="pres">
      <dgm:prSet presAssocID="{38E4CE45-3CFD-440E-8A08-A9173A8379A8}" presName="accent_3" presStyleCnt="0"/>
      <dgm:spPr/>
    </dgm:pt>
    <dgm:pt modelId="{5D5CA204-42D2-402A-86B2-9954458E7F74}" type="pres">
      <dgm:prSet presAssocID="{38E4CE45-3CFD-440E-8A08-A9173A8379A8}" presName="accentRepeatNode" presStyleLbl="solidFgAcc1" presStyleIdx="2" presStyleCnt="4"/>
      <dgm:spPr/>
    </dgm:pt>
    <dgm:pt modelId="{CA4F5CA0-C5A9-43AE-8634-87846DE3EF8E}" type="pres">
      <dgm:prSet presAssocID="{A3F06A28-9378-448C-A025-5067ADBC8A9C}" presName="text_4" presStyleLbl="node1" presStyleIdx="3" presStyleCnt="4">
        <dgm:presLayoutVars>
          <dgm:bulletEnabled val="1"/>
        </dgm:presLayoutVars>
      </dgm:prSet>
      <dgm:spPr/>
    </dgm:pt>
    <dgm:pt modelId="{D5DFA1EE-5CA1-4A52-9FC4-933F56F56932}" type="pres">
      <dgm:prSet presAssocID="{A3F06A28-9378-448C-A025-5067ADBC8A9C}" presName="accent_4" presStyleCnt="0"/>
      <dgm:spPr/>
    </dgm:pt>
    <dgm:pt modelId="{02FF5E55-CD1D-47EA-868E-B8E1F4299520}" type="pres">
      <dgm:prSet presAssocID="{A3F06A28-9378-448C-A025-5067ADBC8A9C}" presName="accentRepeatNode" presStyleLbl="solidFgAcc1" presStyleIdx="3" presStyleCnt="4"/>
      <dgm:spPr/>
    </dgm:pt>
  </dgm:ptLst>
  <dgm:cxnLst>
    <dgm:cxn modelId="{264AED17-A59B-4D0D-8732-6B28A11ECE76}" type="presOf" srcId="{38E4CE45-3CFD-440E-8A08-A9173A8379A8}" destId="{F37B8991-7536-4258-8A92-2F6B609C10CB}" srcOrd="0" destOrd="0" presId="urn:microsoft.com/office/officeart/2008/layout/VerticalCurvedList"/>
    <dgm:cxn modelId="{25BF491C-470C-4C7E-8E8B-67735F42DE5A}" type="presOf" srcId="{EDD01110-6807-485A-93E4-04E36FEF14C1}" destId="{90D38EAA-DE1E-434E-A556-E830E00B5660}" srcOrd="0" destOrd="0" presId="urn:microsoft.com/office/officeart/2008/layout/VerticalCurvedList"/>
    <dgm:cxn modelId="{2DE3602C-51F2-428C-A7E2-86C759C67CF9}" type="presOf" srcId="{A5B21A85-3F25-4E88-AC40-95E62429CAD8}" destId="{3882ECBB-C2E7-4854-8DDC-7AE0987D0749}" srcOrd="0" destOrd="0" presId="urn:microsoft.com/office/officeart/2008/layout/VerticalCurvedList"/>
    <dgm:cxn modelId="{462EF534-A7F9-41DD-A77A-46B37A529FE0}" srcId="{7F11582A-8E7E-4AEE-878E-84FA96976174}" destId="{EDD01110-6807-485A-93E4-04E36FEF14C1}" srcOrd="0" destOrd="0" parTransId="{18450DDC-9CD8-4290-B60C-38603806F2F9}" sibTransId="{CDDED3F0-504E-49E5-A318-8E6C5BA68B25}"/>
    <dgm:cxn modelId="{CE016061-0E22-4FC9-A209-C08DFDCD0A4D}" type="presOf" srcId="{CDDED3F0-504E-49E5-A318-8E6C5BA68B25}" destId="{E951BADC-2B0A-405E-80D2-74EE34EACC7B}" srcOrd="0" destOrd="0" presId="urn:microsoft.com/office/officeart/2008/layout/VerticalCurvedList"/>
    <dgm:cxn modelId="{53CA6650-6AB6-4CFA-BB6E-B301728326A6}" srcId="{7F11582A-8E7E-4AEE-878E-84FA96976174}" destId="{38E4CE45-3CFD-440E-8A08-A9173A8379A8}" srcOrd="2" destOrd="0" parTransId="{B2FE6950-EEFE-4695-B40E-01A5A0AB773B}" sibTransId="{AE287C7F-B0D6-46DF-96BB-9140EB715742}"/>
    <dgm:cxn modelId="{A0B64955-3AE4-4976-BBBF-692E809A3D7E}" type="presOf" srcId="{A3F06A28-9378-448C-A025-5067ADBC8A9C}" destId="{CA4F5CA0-C5A9-43AE-8634-87846DE3EF8E}" srcOrd="0" destOrd="0" presId="urn:microsoft.com/office/officeart/2008/layout/VerticalCurvedList"/>
    <dgm:cxn modelId="{03BF9DA2-B120-40E5-ACD2-86C8C17D4E4E}" srcId="{7F11582A-8E7E-4AEE-878E-84FA96976174}" destId="{A5B21A85-3F25-4E88-AC40-95E62429CAD8}" srcOrd="1" destOrd="0" parTransId="{A4D6BBD6-1EDF-4004-98AE-CA2BD6ED473E}" sibTransId="{A04C3C55-940D-423F-B81E-B303938928B2}"/>
    <dgm:cxn modelId="{C6261DA3-47F3-4E78-8EAF-66FF3E7C767A}" type="presOf" srcId="{7F11582A-8E7E-4AEE-878E-84FA96976174}" destId="{97A5E6D8-4E6B-409A-B04C-53FC969F982C}" srcOrd="0" destOrd="0" presId="urn:microsoft.com/office/officeart/2008/layout/VerticalCurvedList"/>
    <dgm:cxn modelId="{373FD8B9-A0FE-4C58-BCDD-969377A7DD40}" srcId="{7F11582A-8E7E-4AEE-878E-84FA96976174}" destId="{A3F06A28-9378-448C-A025-5067ADBC8A9C}" srcOrd="3" destOrd="0" parTransId="{0454A466-BA66-4BF7-8D2B-9E1910029649}" sibTransId="{522FDFDF-EBB6-4969-A6FA-1333644B8343}"/>
    <dgm:cxn modelId="{CBEEF9C7-7EC2-45B0-B539-A3AEFB033C06}" type="presParOf" srcId="{97A5E6D8-4E6B-409A-B04C-53FC969F982C}" destId="{DA75EAB4-7515-4EFF-B1D3-BF5E34D85416}" srcOrd="0" destOrd="0" presId="urn:microsoft.com/office/officeart/2008/layout/VerticalCurvedList"/>
    <dgm:cxn modelId="{DE5882C8-FA47-46DC-828C-7E8ACC83FC78}" type="presParOf" srcId="{DA75EAB4-7515-4EFF-B1D3-BF5E34D85416}" destId="{807FA542-390E-4D14-A243-2FEAFF531F61}" srcOrd="0" destOrd="0" presId="urn:microsoft.com/office/officeart/2008/layout/VerticalCurvedList"/>
    <dgm:cxn modelId="{2AB93B35-086F-4344-904F-CE49BD7C082A}" type="presParOf" srcId="{807FA542-390E-4D14-A243-2FEAFF531F61}" destId="{D8D16E49-DF75-47C9-9E78-A64585DE5C53}" srcOrd="0" destOrd="0" presId="urn:microsoft.com/office/officeart/2008/layout/VerticalCurvedList"/>
    <dgm:cxn modelId="{B8FE3B9E-33C9-4360-97DD-213DC638D26B}" type="presParOf" srcId="{807FA542-390E-4D14-A243-2FEAFF531F61}" destId="{E951BADC-2B0A-405E-80D2-74EE34EACC7B}" srcOrd="1" destOrd="0" presId="urn:microsoft.com/office/officeart/2008/layout/VerticalCurvedList"/>
    <dgm:cxn modelId="{90FE3503-2514-4B58-ACA8-26E8DC13E0E3}" type="presParOf" srcId="{807FA542-390E-4D14-A243-2FEAFF531F61}" destId="{E658A53D-46D6-4191-BAE0-344ADE8796C2}" srcOrd="2" destOrd="0" presId="urn:microsoft.com/office/officeart/2008/layout/VerticalCurvedList"/>
    <dgm:cxn modelId="{04858376-CCE3-4F09-9532-D74C6322FBA2}" type="presParOf" srcId="{807FA542-390E-4D14-A243-2FEAFF531F61}" destId="{E9E74028-1C42-4762-8012-9FF96915DE30}" srcOrd="3" destOrd="0" presId="urn:microsoft.com/office/officeart/2008/layout/VerticalCurvedList"/>
    <dgm:cxn modelId="{D3D49528-C49B-455F-9DF0-2C1764F68A29}" type="presParOf" srcId="{DA75EAB4-7515-4EFF-B1D3-BF5E34D85416}" destId="{90D38EAA-DE1E-434E-A556-E830E00B5660}" srcOrd="1" destOrd="0" presId="urn:microsoft.com/office/officeart/2008/layout/VerticalCurvedList"/>
    <dgm:cxn modelId="{F07FB913-9703-43C8-B212-163FE7967747}" type="presParOf" srcId="{DA75EAB4-7515-4EFF-B1D3-BF5E34D85416}" destId="{682045BE-B92D-42BC-B280-0BE2E920E402}" srcOrd="2" destOrd="0" presId="urn:microsoft.com/office/officeart/2008/layout/VerticalCurvedList"/>
    <dgm:cxn modelId="{E18DA597-8C0C-402A-8CEE-4542FEFC6DC8}" type="presParOf" srcId="{682045BE-B92D-42BC-B280-0BE2E920E402}" destId="{34B62781-B524-4FF3-9BBC-3DDB315F06FD}" srcOrd="0" destOrd="0" presId="urn:microsoft.com/office/officeart/2008/layout/VerticalCurvedList"/>
    <dgm:cxn modelId="{796B5687-5D21-4428-8F96-AEE908F4F860}" type="presParOf" srcId="{DA75EAB4-7515-4EFF-B1D3-BF5E34D85416}" destId="{3882ECBB-C2E7-4854-8DDC-7AE0987D0749}" srcOrd="3" destOrd="0" presId="urn:microsoft.com/office/officeart/2008/layout/VerticalCurvedList"/>
    <dgm:cxn modelId="{05BCF859-935D-472F-98A3-EF0856F8D961}" type="presParOf" srcId="{DA75EAB4-7515-4EFF-B1D3-BF5E34D85416}" destId="{7E74872E-038F-4DD5-A51C-82E9BBAC9A25}" srcOrd="4" destOrd="0" presId="urn:microsoft.com/office/officeart/2008/layout/VerticalCurvedList"/>
    <dgm:cxn modelId="{6BA3DDF9-6D0A-4F91-A511-7AC67570635E}" type="presParOf" srcId="{7E74872E-038F-4DD5-A51C-82E9BBAC9A25}" destId="{442E4712-C560-4963-BDF1-9636B7861073}" srcOrd="0" destOrd="0" presId="urn:microsoft.com/office/officeart/2008/layout/VerticalCurvedList"/>
    <dgm:cxn modelId="{B81B2A59-80B0-40E2-9151-F8819FE055B2}" type="presParOf" srcId="{DA75EAB4-7515-4EFF-B1D3-BF5E34D85416}" destId="{F37B8991-7536-4258-8A92-2F6B609C10CB}" srcOrd="5" destOrd="0" presId="urn:microsoft.com/office/officeart/2008/layout/VerticalCurvedList"/>
    <dgm:cxn modelId="{24DA30F5-5D28-4805-9D3C-3BED6C457C99}" type="presParOf" srcId="{DA75EAB4-7515-4EFF-B1D3-BF5E34D85416}" destId="{18FA2DAD-BA9F-4DB1-A3B4-A586DABA4699}" srcOrd="6" destOrd="0" presId="urn:microsoft.com/office/officeart/2008/layout/VerticalCurvedList"/>
    <dgm:cxn modelId="{F7B63EAA-943C-49C6-9815-0B135A294101}" type="presParOf" srcId="{18FA2DAD-BA9F-4DB1-A3B4-A586DABA4699}" destId="{5D5CA204-42D2-402A-86B2-9954458E7F74}" srcOrd="0" destOrd="0" presId="urn:microsoft.com/office/officeart/2008/layout/VerticalCurvedList"/>
    <dgm:cxn modelId="{21D0F6B8-B2B1-4469-858A-66C4024BFD43}" type="presParOf" srcId="{DA75EAB4-7515-4EFF-B1D3-BF5E34D85416}" destId="{CA4F5CA0-C5A9-43AE-8634-87846DE3EF8E}" srcOrd="7" destOrd="0" presId="urn:microsoft.com/office/officeart/2008/layout/VerticalCurvedList"/>
    <dgm:cxn modelId="{C9E164D7-98A4-4218-AC74-4666D297FFCA}" type="presParOf" srcId="{DA75EAB4-7515-4EFF-B1D3-BF5E34D85416}" destId="{D5DFA1EE-5CA1-4A52-9FC4-933F56F56932}" srcOrd="8" destOrd="0" presId="urn:microsoft.com/office/officeart/2008/layout/VerticalCurvedList"/>
    <dgm:cxn modelId="{0C551EBE-DEEF-4CD6-A987-76FF7EF14EFA}" type="presParOf" srcId="{D5DFA1EE-5CA1-4A52-9FC4-933F56F56932}" destId="{02FF5E55-CD1D-47EA-868E-B8E1F4299520}"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BA66F2-87D2-4D49-90AB-7D8AFC88B422}">
      <dsp:nvSpPr>
        <dsp:cNvPr id="0" name=""/>
        <dsp:cNvSpPr/>
      </dsp:nvSpPr>
      <dsp:spPr>
        <a:xfrm>
          <a:off x="2287411" y="1773667"/>
          <a:ext cx="1692058" cy="1692058"/>
        </a:xfrm>
        <a:prstGeom prst="ellipse">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ZA" sz="2100" kern="1200" dirty="0">
              <a:solidFill>
                <a:sysClr val="window" lastClr="FFFFFF"/>
              </a:solidFill>
              <a:latin typeface="Calibri"/>
              <a:ea typeface="+mn-ea"/>
              <a:cs typeface="+mn-cs"/>
            </a:rPr>
            <a:t>Challenges PMU</a:t>
          </a:r>
        </a:p>
      </dsp:txBody>
      <dsp:txXfrm>
        <a:off x="2535207" y="2021463"/>
        <a:ext cx="1196466" cy="1196466"/>
      </dsp:txXfrm>
    </dsp:sp>
    <dsp:sp modelId="{5F7F2B77-1867-432A-87EE-CDDE72B33013}">
      <dsp:nvSpPr>
        <dsp:cNvPr id="0" name=""/>
        <dsp:cNvSpPr/>
      </dsp:nvSpPr>
      <dsp:spPr>
        <a:xfrm rot="11700000">
          <a:off x="1006690" y="1977548"/>
          <a:ext cx="1260174" cy="482236"/>
        </a:xfrm>
        <a:prstGeom prst="leftArrow">
          <a:avLst>
            <a:gd name="adj1" fmla="val 60000"/>
            <a:gd name="adj2" fmla="val 50000"/>
          </a:avLst>
        </a:prstGeom>
        <a:solidFill>
          <a:srgbClr val="4BACC6">
            <a:hueOff val="-1986775"/>
            <a:satOff val="7962"/>
            <a:lumOff val="1726"/>
            <a:alphaOff val="0"/>
          </a:srgbClr>
        </a:solidFill>
        <a:ln>
          <a:noFill/>
        </a:ln>
        <a:effectLst/>
      </dsp:spPr>
      <dsp:style>
        <a:lnRef idx="0">
          <a:scrgbClr r="0" g="0" b="0"/>
        </a:lnRef>
        <a:fillRef idx="1">
          <a:scrgbClr r="0" g="0" b="0"/>
        </a:fillRef>
        <a:effectRef idx="0">
          <a:scrgbClr r="0" g="0" b="0"/>
        </a:effectRef>
        <a:fontRef idx="minor">
          <a:schemeClr val="lt1"/>
        </a:fontRef>
      </dsp:style>
    </dsp:sp>
    <dsp:sp modelId="{FCCF0AFE-112C-4558-8765-2A10A2F3014A}">
      <dsp:nvSpPr>
        <dsp:cNvPr id="0" name=""/>
        <dsp:cNvSpPr/>
      </dsp:nvSpPr>
      <dsp:spPr>
        <a:xfrm>
          <a:off x="224432" y="1412606"/>
          <a:ext cx="1607455" cy="1285964"/>
        </a:xfrm>
        <a:prstGeom prst="roundRect">
          <a:avLst>
            <a:gd name="adj" fmla="val 10000"/>
          </a:avLst>
        </a:prstGeom>
        <a:solidFill>
          <a:srgbClr val="4BACC6">
            <a:hueOff val="-1986775"/>
            <a:satOff val="7962"/>
            <a:lumOff val="1726"/>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marL="0" lvl="0" indent="0" algn="ctr" defTabSz="755650">
            <a:lnSpc>
              <a:spcPct val="90000"/>
            </a:lnSpc>
            <a:spcBef>
              <a:spcPct val="0"/>
            </a:spcBef>
            <a:spcAft>
              <a:spcPct val="35000"/>
            </a:spcAft>
            <a:buNone/>
          </a:pPr>
          <a:r>
            <a:rPr lang="en-ZA" sz="1700" kern="1200" dirty="0">
              <a:solidFill>
                <a:sysClr val="windowText" lastClr="000000"/>
              </a:solidFill>
              <a:latin typeface="Calibri"/>
              <a:ea typeface="+mn-ea"/>
              <a:cs typeface="+mn-cs"/>
            </a:rPr>
            <a:t>Source Funding for roads</a:t>
          </a:r>
        </a:p>
      </dsp:txBody>
      <dsp:txXfrm>
        <a:off x="262097" y="1450271"/>
        <a:ext cx="1532125" cy="1210634"/>
      </dsp:txXfrm>
    </dsp:sp>
    <dsp:sp modelId="{7DB32CDF-7F38-4D4C-B627-0390B061F2D6}">
      <dsp:nvSpPr>
        <dsp:cNvPr id="0" name=""/>
        <dsp:cNvSpPr/>
      </dsp:nvSpPr>
      <dsp:spPr>
        <a:xfrm rot="14700000">
          <a:off x="1848523" y="974290"/>
          <a:ext cx="1260174" cy="482236"/>
        </a:xfrm>
        <a:prstGeom prst="leftArrow">
          <a:avLst>
            <a:gd name="adj1" fmla="val 60000"/>
            <a:gd name="adj2" fmla="val 50000"/>
          </a:avLst>
        </a:prstGeom>
        <a:solidFill>
          <a:srgbClr val="4BACC6">
            <a:hueOff val="-3973551"/>
            <a:satOff val="15924"/>
            <a:lumOff val="3451"/>
            <a:alphaOff val="0"/>
          </a:srgbClr>
        </a:solidFill>
        <a:ln>
          <a:noFill/>
        </a:ln>
        <a:effectLst/>
      </dsp:spPr>
      <dsp:style>
        <a:lnRef idx="0">
          <a:scrgbClr r="0" g="0" b="0"/>
        </a:lnRef>
        <a:fillRef idx="1">
          <a:scrgbClr r="0" g="0" b="0"/>
        </a:fillRef>
        <a:effectRef idx="0">
          <a:scrgbClr r="0" g="0" b="0"/>
        </a:effectRef>
        <a:fontRef idx="minor">
          <a:schemeClr val="lt1"/>
        </a:fontRef>
      </dsp:style>
    </dsp:sp>
    <dsp:sp modelId="{D1F3DE25-DE1F-4F53-AE8C-5321E86ED65B}">
      <dsp:nvSpPr>
        <dsp:cNvPr id="0" name=""/>
        <dsp:cNvSpPr/>
      </dsp:nvSpPr>
      <dsp:spPr>
        <a:xfrm>
          <a:off x="1408597" y="1374"/>
          <a:ext cx="1607455" cy="1285964"/>
        </a:xfrm>
        <a:prstGeom prst="roundRect">
          <a:avLst>
            <a:gd name="adj" fmla="val 10000"/>
          </a:avLst>
        </a:prstGeom>
        <a:solidFill>
          <a:srgbClr val="4BACC6">
            <a:hueOff val="-3973551"/>
            <a:satOff val="15924"/>
            <a:lumOff val="3451"/>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marL="0" lvl="0" indent="0" algn="ctr" defTabSz="755650">
            <a:lnSpc>
              <a:spcPct val="90000"/>
            </a:lnSpc>
            <a:spcBef>
              <a:spcPct val="0"/>
            </a:spcBef>
            <a:spcAft>
              <a:spcPct val="35000"/>
            </a:spcAft>
            <a:buNone/>
          </a:pPr>
          <a:r>
            <a:rPr lang="en-ZA" sz="1700" kern="1200" dirty="0">
              <a:solidFill>
                <a:sysClr val="windowText" lastClr="000000"/>
              </a:solidFill>
              <a:latin typeface="Calibri"/>
              <a:ea typeface="+mn-ea"/>
              <a:cs typeface="+mn-cs"/>
            </a:rPr>
            <a:t>Data capturer: vacant post</a:t>
          </a:r>
        </a:p>
        <a:p>
          <a:pPr marL="0" lvl="0" indent="0" algn="ctr" defTabSz="755650">
            <a:lnSpc>
              <a:spcPct val="90000"/>
            </a:lnSpc>
            <a:spcBef>
              <a:spcPct val="0"/>
            </a:spcBef>
            <a:spcAft>
              <a:spcPct val="35000"/>
            </a:spcAft>
            <a:buNone/>
          </a:pPr>
          <a:r>
            <a:rPr lang="en-ZA" sz="1700" kern="1200" dirty="0">
              <a:solidFill>
                <a:sysClr val="windowText" lastClr="000000"/>
              </a:solidFill>
              <a:latin typeface="Calibri"/>
              <a:ea typeface="+mn-ea"/>
              <a:cs typeface="+mn-cs"/>
            </a:rPr>
            <a:t>Staff shortage</a:t>
          </a:r>
        </a:p>
      </dsp:txBody>
      <dsp:txXfrm>
        <a:off x="1446262" y="39039"/>
        <a:ext cx="1532125" cy="1210634"/>
      </dsp:txXfrm>
    </dsp:sp>
    <dsp:sp modelId="{56413D85-45B7-497D-9EA0-50018A907405}">
      <dsp:nvSpPr>
        <dsp:cNvPr id="0" name=""/>
        <dsp:cNvSpPr/>
      </dsp:nvSpPr>
      <dsp:spPr>
        <a:xfrm rot="17700000">
          <a:off x="3158183" y="974290"/>
          <a:ext cx="1260174" cy="482236"/>
        </a:xfrm>
        <a:prstGeom prst="leftArrow">
          <a:avLst>
            <a:gd name="adj1" fmla="val 60000"/>
            <a:gd name="adj2" fmla="val 50000"/>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sp>
    <dsp:sp modelId="{5CB4AEF2-8261-4C69-9FE6-3EEB1E13A5C2}">
      <dsp:nvSpPr>
        <dsp:cNvPr id="0" name=""/>
        <dsp:cNvSpPr/>
      </dsp:nvSpPr>
      <dsp:spPr>
        <a:xfrm>
          <a:off x="3250829" y="1374"/>
          <a:ext cx="1607455" cy="1285964"/>
        </a:xfrm>
        <a:prstGeom prst="roundRect">
          <a:avLst>
            <a:gd name="adj" fmla="val 10000"/>
          </a:avLst>
        </a:prstGeom>
        <a:solidFill>
          <a:srgbClr val="FFC000"/>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marL="0" lvl="0" indent="0" algn="ctr" defTabSz="755650">
            <a:lnSpc>
              <a:spcPct val="90000"/>
            </a:lnSpc>
            <a:spcBef>
              <a:spcPct val="0"/>
            </a:spcBef>
            <a:spcAft>
              <a:spcPct val="35000"/>
            </a:spcAft>
            <a:buNone/>
          </a:pPr>
          <a:r>
            <a:rPr lang="en-ZA" sz="1700" kern="1200" dirty="0">
              <a:solidFill>
                <a:sysClr val="windowText" lastClr="000000"/>
              </a:solidFill>
              <a:latin typeface="Calibri"/>
              <a:ea typeface="+mn-ea"/>
              <a:cs typeface="+mn-cs"/>
            </a:rPr>
            <a:t>Lack of Co-Funding to complete projects</a:t>
          </a:r>
        </a:p>
      </dsp:txBody>
      <dsp:txXfrm>
        <a:off x="3288494" y="39039"/>
        <a:ext cx="1532125" cy="1210634"/>
      </dsp:txXfrm>
    </dsp:sp>
    <dsp:sp modelId="{EF2A1351-6751-4C88-B00E-F467BE2B4148}">
      <dsp:nvSpPr>
        <dsp:cNvPr id="0" name=""/>
        <dsp:cNvSpPr/>
      </dsp:nvSpPr>
      <dsp:spPr>
        <a:xfrm rot="20736774">
          <a:off x="4005054" y="1990741"/>
          <a:ext cx="1280647" cy="482236"/>
        </a:xfrm>
        <a:prstGeom prst="leftArrow">
          <a:avLst>
            <a:gd name="adj1" fmla="val 60000"/>
            <a:gd name="adj2" fmla="val 50000"/>
          </a:avLst>
        </a:prstGeom>
        <a:solidFill>
          <a:srgbClr val="4BACC6">
            <a:hueOff val="-7947101"/>
            <a:satOff val="31849"/>
            <a:lumOff val="6902"/>
            <a:alphaOff val="0"/>
          </a:srgbClr>
        </a:solidFill>
        <a:ln>
          <a:noFill/>
        </a:ln>
        <a:effectLst/>
      </dsp:spPr>
      <dsp:style>
        <a:lnRef idx="0">
          <a:scrgbClr r="0" g="0" b="0"/>
        </a:lnRef>
        <a:fillRef idx="1">
          <a:scrgbClr r="0" g="0" b="0"/>
        </a:fillRef>
        <a:effectRef idx="0">
          <a:scrgbClr r="0" g="0" b="0"/>
        </a:effectRef>
        <a:fontRef idx="minor">
          <a:schemeClr val="lt1"/>
        </a:fontRef>
      </dsp:style>
    </dsp:sp>
    <dsp:sp modelId="{926C4DEC-D8B8-4F27-87CE-225DD2DE14D1}">
      <dsp:nvSpPr>
        <dsp:cNvPr id="0" name=""/>
        <dsp:cNvSpPr/>
      </dsp:nvSpPr>
      <dsp:spPr>
        <a:xfrm>
          <a:off x="4461893" y="1429775"/>
          <a:ext cx="1607455" cy="1285964"/>
        </a:xfrm>
        <a:prstGeom prst="roundRect">
          <a:avLst>
            <a:gd name="adj" fmla="val 10000"/>
          </a:avLst>
        </a:prstGeom>
        <a:solidFill>
          <a:srgbClr val="4BACC6">
            <a:hueOff val="-7947101"/>
            <a:satOff val="31849"/>
            <a:lumOff val="6902"/>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marL="0" lvl="0" indent="0" algn="ctr" defTabSz="755650">
            <a:lnSpc>
              <a:spcPct val="90000"/>
            </a:lnSpc>
            <a:spcBef>
              <a:spcPct val="0"/>
            </a:spcBef>
            <a:spcAft>
              <a:spcPct val="35000"/>
            </a:spcAft>
            <a:buNone/>
          </a:pPr>
          <a:r>
            <a:rPr lang="en-ZA" sz="1700" kern="1200" dirty="0">
              <a:solidFill>
                <a:sysClr val="windowText" lastClr="000000"/>
              </a:solidFill>
              <a:latin typeface="Calibri"/>
              <a:ea typeface="+mn-ea"/>
              <a:cs typeface="+mn-cs"/>
            </a:rPr>
            <a:t>No own funds for capital projects, mainly rely on grants</a:t>
          </a:r>
        </a:p>
      </dsp:txBody>
      <dsp:txXfrm>
        <a:off x="4499558" y="1467440"/>
        <a:ext cx="1532125" cy="12106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BA66F2-87D2-4D49-90AB-7D8AFC88B422}">
      <dsp:nvSpPr>
        <dsp:cNvPr id="0" name=""/>
        <dsp:cNvSpPr/>
      </dsp:nvSpPr>
      <dsp:spPr>
        <a:xfrm>
          <a:off x="3111201" y="1969684"/>
          <a:ext cx="1613659" cy="1613659"/>
        </a:xfrm>
        <a:prstGeom prst="ellipse">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ZA" sz="2000" kern="1200" dirty="0">
              <a:solidFill>
                <a:sysClr val="window" lastClr="FFFFFF"/>
              </a:solidFill>
              <a:latin typeface="Calibri"/>
              <a:ea typeface="+mn-ea"/>
              <a:cs typeface="+mn-cs"/>
            </a:rPr>
            <a:t>Challenges</a:t>
          </a:r>
        </a:p>
        <a:p>
          <a:pPr marL="0" lvl="0" indent="0" algn="ctr" defTabSz="889000">
            <a:lnSpc>
              <a:spcPct val="90000"/>
            </a:lnSpc>
            <a:spcBef>
              <a:spcPct val="0"/>
            </a:spcBef>
            <a:spcAft>
              <a:spcPct val="35000"/>
            </a:spcAft>
            <a:buNone/>
          </a:pPr>
          <a:r>
            <a:rPr lang="en-ZA" sz="2000" kern="1200" dirty="0">
              <a:solidFill>
                <a:sysClr val="window" lastClr="FFFFFF"/>
              </a:solidFill>
              <a:latin typeface="Calibri"/>
              <a:ea typeface="+mn-ea"/>
              <a:cs typeface="+mn-cs"/>
            </a:rPr>
            <a:t>Technical Services</a:t>
          </a:r>
        </a:p>
      </dsp:txBody>
      <dsp:txXfrm>
        <a:off x="3347516" y="2205999"/>
        <a:ext cx="1141029" cy="1141029"/>
      </dsp:txXfrm>
    </dsp:sp>
    <dsp:sp modelId="{460CF2B4-A8C4-4890-881C-3808BAF52787}">
      <dsp:nvSpPr>
        <dsp:cNvPr id="0" name=""/>
        <dsp:cNvSpPr/>
      </dsp:nvSpPr>
      <dsp:spPr>
        <a:xfrm rot="10800000">
          <a:off x="1377690" y="2546567"/>
          <a:ext cx="1638167" cy="459892"/>
        </a:xfrm>
        <a:prstGeom prst="leftArrow">
          <a:avLst>
            <a:gd name="adj1" fmla="val 60000"/>
            <a:gd name="adj2" fmla="val 50000"/>
          </a:avLst>
        </a:prstGeom>
        <a:solidFill>
          <a:srgbClr val="4BACC6">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E7DCAF1D-3A28-4AF8-B577-37160BE82C4D}">
      <dsp:nvSpPr>
        <dsp:cNvPr id="0" name=""/>
        <dsp:cNvSpPr/>
      </dsp:nvSpPr>
      <dsp:spPr>
        <a:xfrm>
          <a:off x="687036" y="2273927"/>
          <a:ext cx="1381306" cy="1005174"/>
        </a:xfrm>
        <a:prstGeom prst="roundRect">
          <a:avLst>
            <a:gd name="adj" fmla="val 10000"/>
          </a:avLst>
        </a:prstGeom>
        <a:solidFill>
          <a:srgbClr val="4BACC6">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577850">
            <a:lnSpc>
              <a:spcPct val="90000"/>
            </a:lnSpc>
            <a:spcBef>
              <a:spcPct val="0"/>
            </a:spcBef>
            <a:spcAft>
              <a:spcPct val="35000"/>
            </a:spcAft>
            <a:buNone/>
          </a:pPr>
          <a:r>
            <a:rPr lang="en-ZA" sz="1300" kern="1200" dirty="0">
              <a:solidFill>
                <a:sysClr val="windowText" lastClr="000000"/>
              </a:solidFill>
              <a:latin typeface="Calibri"/>
              <a:ea typeface="+mn-ea"/>
              <a:cs typeface="+mn-cs"/>
            </a:rPr>
            <a:t>Lack of trained process controllers for water and sanitation</a:t>
          </a:r>
        </a:p>
      </dsp:txBody>
      <dsp:txXfrm>
        <a:off x="716477" y="2303368"/>
        <a:ext cx="1322424" cy="946292"/>
      </dsp:txXfrm>
    </dsp:sp>
    <dsp:sp modelId="{5F7F2B77-1867-432A-87EE-CDDE72B33013}">
      <dsp:nvSpPr>
        <dsp:cNvPr id="0" name=""/>
        <dsp:cNvSpPr/>
      </dsp:nvSpPr>
      <dsp:spPr>
        <a:xfrm rot="12896784">
          <a:off x="1580318" y="1524640"/>
          <a:ext cx="1750678" cy="459892"/>
        </a:xfrm>
        <a:prstGeom prst="leftArrow">
          <a:avLst>
            <a:gd name="adj1" fmla="val 60000"/>
            <a:gd name="adj2" fmla="val 50000"/>
          </a:avLst>
        </a:prstGeom>
        <a:solidFill>
          <a:srgbClr val="4BACC6">
            <a:hueOff val="-1986775"/>
            <a:satOff val="7962"/>
            <a:lumOff val="1726"/>
            <a:alphaOff val="0"/>
          </a:srgbClr>
        </a:solidFill>
        <a:ln>
          <a:noFill/>
        </a:ln>
        <a:effectLst/>
      </dsp:spPr>
      <dsp:style>
        <a:lnRef idx="0">
          <a:scrgbClr r="0" g="0" b="0"/>
        </a:lnRef>
        <a:fillRef idx="1">
          <a:scrgbClr r="0" g="0" b="0"/>
        </a:fillRef>
        <a:effectRef idx="0">
          <a:scrgbClr r="0" g="0" b="0"/>
        </a:effectRef>
        <a:fontRef idx="minor">
          <a:schemeClr val="lt1"/>
        </a:fontRef>
      </dsp:style>
    </dsp:sp>
    <dsp:sp modelId="{FCCF0AFE-112C-4558-8765-2A10A2F3014A}">
      <dsp:nvSpPr>
        <dsp:cNvPr id="0" name=""/>
        <dsp:cNvSpPr/>
      </dsp:nvSpPr>
      <dsp:spPr>
        <a:xfrm>
          <a:off x="1044420" y="718801"/>
          <a:ext cx="1387463" cy="1068764"/>
        </a:xfrm>
        <a:prstGeom prst="roundRect">
          <a:avLst>
            <a:gd name="adj" fmla="val 10000"/>
          </a:avLst>
        </a:prstGeom>
        <a:solidFill>
          <a:srgbClr val="4BACC6">
            <a:hueOff val="-1986775"/>
            <a:satOff val="7962"/>
            <a:lumOff val="1726"/>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577850">
            <a:lnSpc>
              <a:spcPct val="90000"/>
            </a:lnSpc>
            <a:spcBef>
              <a:spcPct val="0"/>
            </a:spcBef>
            <a:spcAft>
              <a:spcPct val="35000"/>
            </a:spcAft>
            <a:buNone/>
          </a:pPr>
          <a:r>
            <a:rPr lang="en-ZA" sz="1300" kern="1200" dirty="0">
              <a:solidFill>
                <a:sysClr val="windowText" lastClr="000000"/>
              </a:solidFill>
              <a:latin typeface="Calibri"/>
              <a:ea typeface="+mn-ea"/>
              <a:cs typeface="+mn-cs"/>
            </a:rPr>
            <a:t>No contract for sampling SANS 241 regulations for water and sanitation</a:t>
          </a:r>
        </a:p>
      </dsp:txBody>
      <dsp:txXfrm>
        <a:off x="1075723" y="750104"/>
        <a:ext cx="1324857" cy="1006158"/>
      </dsp:txXfrm>
    </dsp:sp>
    <dsp:sp modelId="{7DB32CDF-7F38-4D4C-B627-0390B061F2D6}">
      <dsp:nvSpPr>
        <dsp:cNvPr id="0" name=""/>
        <dsp:cNvSpPr/>
      </dsp:nvSpPr>
      <dsp:spPr>
        <a:xfrm rot="15120000">
          <a:off x="2628439" y="958018"/>
          <a:ext cx="1546879" cy="459892"/>
        </a:xfrm>
        <a:prstGeom prst="leftArrow">
          <a:avLst>
            <a:gd name="adj1" fmla="val 60000"/>
            <a:gd name="adj2" fmla="val 50000"/>
          </a:avLst>
        </a:prstGeom>
        <a:solidFill>
          <a:srgbClr val="4BACC6">
            <a:hueOff val="-3973551"/>
            <a:satOff val="15924"/>
            <a:lumOff val="3451"/>
            <a:alphaOff val="0"/>
          </a:srgbClr>
        </a:solidFill>
        <a:ln>
          <a:noFill/>
        </a:ln>
        <a:effectLst/>
      </dsp:spPr>
      <dsp:style>
        <a:lnRef idx="0">
          <a:scrgbClr r="0" g="0" b="0"/>
        </a:lnRef>
        <a:fillRef idx="1">
          <a:scrgbClr r="0" g="0" b="0"/>
        </a:fillRef>
        <a:effectRef idx="0">
          <a:scrgbClr r="0" g="0" b="0"/>
        </a:effectRef>
        <a:fontRef idx="minor">
          <a:schemeClr val="lt1"/>
        </a:fontRef>
      </dsp:style>
    </dsp:sp>
    <dsp:sp modelId="{D1F3DE25-DE1F-4F53-AE8C-5321E86ED65B}">
      <dsp:nvSpPr>
        <dsp:cNvPr id="0" name=""/>
        <dsp:cNvSpPr/>
      </dsp:nvSpPr>
      <dsp:spPr>
        <a:xfrm>
          <a:off x="2598092" y="555"/>
          <a:ext cx="1129561" cy="903649"/>
        </a:xfrm>
        <a:prstGeom prst="roundRect">
          <a:avLst>
            <a:gd name="adj" fmla="val 10000"/>
          </a:avLst>
        </a:prstGeom>
        <a:solidFill>
          <a:srgbClr val="4BACC6">
            <a:hueOff val="-3973551"/>
            <a:satOff val="15924"/>
            <a:lumOff val="3451"/>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577850">
            <a:lnSpc>
              <a:spcPct val="90000"/>
            </a:lnSpc>
            <a:spcBef>
              <a:spcPct val="0"/>
            </a:spcBef>
            <a:spcAft>
              <a:spcPct val="35000"/>
            </a:spcAft>
            <a:buNone/>
          </a:pPr>
          <a:r>
            <a:rPr lang="en-ZA" sz="1300" kern="1200" dirty="0">
              <a:solidFill>
                <a:sysClr val="windowText" lastClr="000000"/>
              </a:solidFill>
              <a:latin typeface="Calibri"/>
              <a:ea typeface="+mn-ea"/>
              <a:cs typeface="+mn-cs"/>
            </a:rPr>
            <a:t>Upgrading of package plant VWD – source funding</a:t>
          </a:r>
        </a:p>
      </dsp:txBody>
      <dsp:txXfrm>
        <a:off x="2624559" y="27022"/>
        <a:ext cx="1076627" cy="850715"/>
      </dsp:txXfrm>
    </dsp:sp>
    <dsp:sp modelId="{56413D85-45B7-497D-9EA0-50018A907405}">
      <dsp:nvSpPr>
        <dsp:cNvPr id="0" name=""/>
        <dsp:cNvSpPr/>
      </dsp:nvSpPr>
      <dsp:spPr>
        <a:xfrm rot="17280000">
          <a:off x="3660741" y="958018"/>
          <a:ext cx="1546879" cy="459892"/>
        </a:xfrm>
        <a:prstGeom prst="leftArrow">
          <a:avLst>
            <a:gd name="adj1" fmla="val 60000"/>
            <a:gd name="adj2" fmla="val 50000"/>
          </a:avLst>
        </a:prstGeom>
        <a:solidFill>
          <a:srgbClr val="4BACC6">
            <a:hueOff val="-5960326"/>
            <a:satOff val="23887"/>
            <a:lumOff val="5177"/>
            <a:alphaOff val="0"/>
          </a:srgbClr>
        </a:solidFill>
        <a:ln>
          <a:noFill/>
        </a:ln>
        <a:effectLst/>
      </dsp:spPr>
      <dsp:style>
        <a:lnRef idx="0">
          <a:scrgbClr r="0" g="0" b="0"/>
        </a:lnRef>
        <a:fillRef idx="1">
          <a:scrgbClr r="0" g="0" b="0"/>
        </a:fillRef>
        <a:effectRef idx="0">
          <a:scrgbClr r="0" g="0" b="0"/>
        </a:effectRef>
        <a:fontRef idx="minor">
          <a:schemeClr val="lt1"/>
        </a:fontRef>
      </dsp:style>
    </dsp:sp>
    <dsp:sp modelId="{5CB4AEF2-8261-4C69-9FE6-3EEB1E13A5C2}">
      <dsp:nvSpPr>
        <dsp:cNvPr id="0" name=""/>
        <dsp:cNvSpPr/>
      </dsp:nvSpPr>
      <dsp:spPr>
        <a:xfrm>
          <a:off x="4108407" y="555"/>
          <a:ext cx="1129561" cy="903649"/>
        </a:xfrm>
        <a:prstGeom prst="roundRect">
          <a:avLst>
            <a:gd name="adj" fmla="val 10000"/>
          </a:avLst>
        </a:prstGeom>
        <a:solidFill>
          <a:srgbClr val="4BACC6">
            <a:hueOff val="-5960326"/>
            <a:satOff val="23887"/>
            <a:lumOff val="5177"/>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577850">
            <a:lnSpc>
              <a:spcPct val="90000"/>
            </a:lnSpc>
            <a:spcBef>
              <a:spcPct val="0"/>
            </a:spcBef>
            <a:spcAft>
              <a:spcPct val="35000"/>
            </a:spcAft>
            <a:buNone/>
          </a:pPr>
          <a:r>
            <a:rPr lang="en-ZA" sz="1300" kern="1200" dirty="0">
              <a:solidFill>
                <a:sysClr val="windowText" lastClr="000000"/>
              </a:solidFill>
              <a:latin typeface="Calibri"/>
              <a:ea typeface="+mn-ea"/>
              <a:cs typeface="+mn-cs"/>
            </a:rPr>
            <a:t>Upgrading of </a:t>
          </a:r>
          <a:r>
            <a:rPr lang="en-ZA" sz="1300" kern="1200" dirty="0" err="1">
              <a:solidFill>
                <a:sysClr val="windowText" lastClr="000000"/>
              </a:solidFill>
              <a:latin typeface="Calibri"/>
              <a:ea typeface="+mn-ea"/>
              <a:cs typeface="+mn-cs"/>
            </a:rPr>
            <a:t>Zoar</a:t>
          </a:r>
          <a:r>
            <a:rPr lang="en-ZA" sz="1300" kern="1200" dirty="0">
              <a:solidFill>
                <a:sysClr val="windowText" lastClr="000000"/>
              </a:solidFill>
              <a:latin typeface="Calibri"/>
              <a:ea typeface="+mn-ea"/>
              <a:cs typeface="+mn-cs"/>
            </a:rPr>
            <a:t> sanitation pump station – source funding</a:t>
          </a:r>
        </a:p>
      </dsp:txBody>
      <dsp:txXfrm>
        <a:off x="4134874" y="27022"/>
        <a:ext cx="1076627" cy="850715"/>
      </dsp:txXfrm>
    </dsp:sp>
    <dsp:sp modelId="{EF2A1351-6751-4C88-B00E-F467BE2B4148}">
      <dsp:nvSpPr>
        <dsp:cNvPr id="0" name=""/>
        <dsp:cNvSpPr/>
      </dsp:nvSpPr>
      <dsp:spPr>
        <a:xfrm rot="19655190">
          <a:off x="4547755" y="1579424"/>
          <a:ext cx="1786912" cy="459892"/>
        </a:xfrm>
        <a:prstGeom prst="leftArrow">
          <a:avLst>
            <a:gd name="adj1" fmla="val 60000"/>
            <a:gd name="adj2" fmla="val 50000"/>
          </a:avLst>
        </a:prstGeom>
        <a:solidFill>
          <a:srgbClr val="4BACC6">
            <a:hueOff val="-7947101"/>
            <a:satOff val="31849"/>
            <a:lumOff val="6902"/>
            <a:alphaOff val="0"/>
          </a:srgbClr>
        </a:solidFill>
        <a:ln>
          <a:noFill/>
        </a:ln>
        <a:effectLst/>
      </dsp:spPr>
      <dsp:style>
        <a:lnRef idx="0">
          <a:scrgbClr r="0" g="0" b="0"/>
        </a:lnRef>
        <a:fillRef idx="1">
          <a:scrgbClr r="0" g="0" b="0"/>
        </a:fillRef>
        <a:effectRef idx="0">
          <a:scrgbClr r="0" g="0" b="0"/>
        </a:effectRef>
        <a:fontRef idx="minor">
          <a:schemeClr val="lt1"/>
        </a:fontRef>
      </dsp:style>
    </dsp:sp>
    <dsp:sp modelId="{926C4DEC-D8B8-4F27-87CE-225DD2DE14D1}">
      <dsp:nvSpPr>
        <dsp:cNvPr id="0" name=""/>
        <dsp:cNvSpPr/>
      </dsp:nvSpPr>
      <dsp:spPr>
        <a:xfrm>
          <a:off x="5546326" y="802330"/>
          <a:ext cx="1298284" cy="1056248"/>
        </a:xfrm>
        <a:prstGeom prst="roundRect">
          <a:avLst>
            <a:gd name="adj" fmla="val 10000"/>
          </a:avLst>
        </a:prstGeom>
        <a:solidFill>
          <a:srgbClr val="4BACC6">
            <a:hueOff val="-7947101"/>
            <a:satOff val="31849"/>
            <a:lumOff val="6902"/>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577850">
            <a:lnSpc>
              <a:spcPct val="90000"/>
            </a:lnSpc>
            <a:spcBef>
              <a:spcPct val="0"/>
            </a:spcBef>
            <a:spcAft>
              <a:spcPct val="35000"/>
            </a:spcAft>
            <a:buNone/>
          </a:pPr>
          <a:r>
            <a:rPr lang="en-ZA" sz="1300" kern="1200" dirty="0">
              <a:solidFill>
                <a:sysClr val="windowText" lastClr="000000"/>
              </a:solidFill>
              <a:latin typeface="Calibri"/>
              <a:ea typeface="+mn-ea"/>
              <a:cs typeface="+mn-cs"/>
            </a:rPr>
            <a:t>Additional funding for road maintenance</a:t>
          </a:r>
        </a:p>
      </dsp:txBody>
      <dsp:txXfrm>
        <a:off x="5577262" y="833266"/>
        <a:ext cx="1236412" cy="994376"/>
      </dsp:txXfrm>
    </dsp:sp>
    <dsp:sp modelId="{E0B49C32-4D27-47FF-8B35-DEED80E7E472}">
      <dsp:nvSpPr>
        <dsp:cNvPr id="0" name=""/>
        <dsp:cNvSpPr/>
      </dsp:nvSpPr>
      <dsp:spPr>
        <a:xfrm>
          <a:off x="4820203" y="2546567"/>
          <a:ext cx="1638167" cy="459892"/>
        </a:xfrm>
        <a:prstGeom prst="leftArrow">
          <a:avLst>
            <a:gd name="adj1" fmla="val 60000"/>
            <a:gd name="adj2" fmla="val 50000"/>
          </a:avLst>
        </a:prstGeom>
        <a:solidFill>
          <a:srgbClr val="4BACC6">
            <a:hueOff val="-9933876"/>
            <a:satOff val="39811"/>
            <a:lumOff val="8628"/>
            <a:alphaOff val="0"/>
          </a:srgbClr>
        </a:solidFill>
        <a:ln>
          <a:noFill/>
        </a:ln>
        <a:effectLst/>
      </dsp:spPr>
      <dsp:style>
        <a:lnRef idx="0">
          <a:scrgbClr r="0" g="0" b="0"/>
        </a:lnRef>
        <a:fillRef idx="1">
          <a:scrgbClr r="0" g="0" b="0"/>
        </a:fillRef>
        <a:effectRef idx="0">
          <a:scrgbClr r="0" g="0" b="0"/>
        </a:effectRef>
        <a:fontRef idx="minor">
          <a:schemeClr val="lt1"/>
        </a:fontRef>
      </dsp:style>
    </dsp:sp>
    <dsp:sp modelId="{136CB9BD-9E14-414D-95E5-C6A00FE0B427}">
      <dsp:nvSpPr>
        <dsp:cNvPr id="0" name=""/>
        <dsp:cNvSpPr/>
      </dsp:nvSpPr>
      <dsp:spPr>
        <a:xfrm>
          <a:off x="5866797" y="2303526"/>
          <a:ext cx="1183147" cy="945976"/>
        </a:xfrm>
        <a:prstGeom prst="roundRect">
          <a:avLst>
            <a:gd name="adj" fmla="val 10000"/>
          </a:avLst>
        </a:prstGeom>
        <a:solidFill>
          <a:srgbClr val="4BACC6">
            <a:hueOff val="-9933876"/>
            <a:satOff val="39811"/>
            <a:lumOff val="8628"/>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577850">
            <a:lnSpc>
              <a:spcPct val="90000"/>
            </a:lnSpc>
            <a:spcBef>
              <a:spcPct val="0"/>
            </a:spcBef>
            <a:spcAft>
              <a:spcPct val="35000"/>
            </a:spcAft>
            <a:buNone/>
          </a:pPr>
          <a:r>
            <a:rPr lang="en-ZA" sz="1300" kern="1200" dirty="0">
              <a:solidFill>
                <a:sysClr val="windowText" lastClr="000000"/>
              </a:solidFill>
              <a:latin typeface="Calibri"/>
              <a:ea typeface="+mn-ea"/>
              <a:cs typeface="+mn-cs"/>
            </a:rPr>
            <a:t>Additional plant equipment for road repairs </a:t>
          </a:r>
        </a:p>
      </dsp:txBody>
      <dsp:txXfrm>
        <a:off x="5894504" y="2331233"/>
        <a:ext cx="1127733" cy="8905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51BADC-2B0A-405E-80D2-74EE34EACC7B}">
      <dsp:nvSpPr>
        <dsp:cNvPr id="0" name=""/>
        <dsp:cNvSpPr/>
      </dsp:nvSpPr>
      <dsp:spPr>
        <a:xfrm>
          <a:off x="-4594335" y="-704407"/>
          <a:ext cx="5472816" cy="5472816"/>
        </a:xfrm>
        <a:prstGeom prst="blockArc">
          <a:avLst>
            <a:gd name="adj1" fmla="val 18900000"/>
            <a:gd name="adj2" fmla="val 2700000"/>
            <a:gd name="adj3" fmla="val 395"/>
          </a:avLst>
        </a:pr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0D38EAA-DE1E-434E-A556-E830E00B5660}">
      <dsp:nvSpPr>
        <dsp:cNvPr id="0" name=""/>
        <dsp:cNvSpPr/>
      </dsp:nvSpPr>
      <dsp:spPr>
        <a:xfrm>
          <a:off x="460128" y="312440"/>
          <a:ext cx="6480059" cy="625205"/>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6257" tIns="45720" rIns="45720" bIns="45720" numCol="1" spcCol="1270" anchor="ctr" anchorCtr="0">
          <a:noAutofit/>
        </a:bodyPr>
        <a:lstStyle/>
        <a:p>
          <a:pPr marL="0" lvl="0" indent="0" algn="l" defTabSz="800100">
            <a:lnSpc>
              <a:spcPct val="90000"/>
            </a:lnSpc>
            <a:spcBef>
              <a:spcPct val="0"/>
            </a:spcBef>
            <a:spcAft>
              <a:spcPct val="35000"/>
            </a:spcAft>
            <a:buNone/>
          </a:pPr>
          <a:r>
            <a:rPr lang="en-ZA" sz="1800" kern="1200" dirty="0">
              <a:solidFill>
                <a:prstClr val="black"/>
              </a:solidFill>
              <a:latin typeface="Century Gothic" pitchFamily="34" charset="0"/>
            </a:rPr>
            <a:t>Fill all vacant post within the technical department to rectify shortage of staff</a:t>
          </a:r>
          <a:endParaRPr lang="en-ZA" sz="1800" kern="1200" dirty="0"/>
        </a:p>
      </dsp:txBody>
      <dsp:txXfrm>
        <a:off x="460128" y="312440"/>
        <a:ext cx="6480059" cy="625205"/>
      </dsp:txXfrm>
    </dsp:sp>
    <dsp:sp modelId="{34B62781-B524-4FF3-9BBC-3DDB315F06FD}">
      <dsp:nvSpPr>
        <dsp:cNvPr id="0" name=""/>
        <dsp:cNvSpPr/>
      </dsp:nvSpPr>
      <dsp:spPr>
        <a:xfrm>
          <a:off x="69375" y="234289"/>
          <a:ext cx="781507" cy="781507"/>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82ECBB-C2E7-4854-8DDC-7AE0987D0749}">
      <dsp:nvSpPr>
        <dsp:cNvPr id="0" name=""/>
        <dsp:cNvSpPr/>
      </dsp:nvSpPr>
      <dsp:spPr>
        <a:xfrm>
          <a:off x="818573" y="1250411"/>
          <a:ext cx="6121615" cy="625205"/>
        </a:xfrm>
        <a:prstGeom prst="rect">
          <a:avLst/>
        </a:prstGeom>
        <a:solidFill>
          <a:schemeClr val="accent4">
            <a:hueOff val="-1488257"/>
            <a:satOff val="8966"/>
            <a:lumOff val="7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6257" tIns="45720" rIns="45720" bIns="45720" numCol="1" spcCol="1270" anchor="ctr" anchorCtr="0">
          <a:noAutofit/>
        </a:bodyPr>
        <a:lstStyle/>
        <a:p>
          <a:pPr marL="0" lvl="0" indent="0" algn="l" defTabSz="800100">
            <a:lnSpc>
              <a:spcPct val="90000"/>
            </a:lnSpc>
            <a:spcBef>
              <a:spcPct val="0"/>
            </a:spcBef>
            <a:spcAft>
              <a:spcPct val="35000"/>
            </a:spcAft>
            <a:buNone/>
          </a:pPr>
          <a:r>
            <a:rPr lang="en-ZA" sz="1800" kern="1200" dirty="0">
              <a:solidFill>
                <a:prstClr val="black"/>
              </a:solidFill>
              <a:latin typeface="Century Gothic" pitchFamily="34" charset="0"/>
            </a:rPr>
            <a:t>New KKRWS appointment of qualified process controller and labourers</a:t>
          </a:r>
          <a:endParaRPr lang="en-ZA" sz="1800" kern="1200" dirty="0"/>
        </a:p>
      </dsp:txBody>
      <dsp:txXfrm>
        <a:off x="818573" y="1250411"/>
        <a:ext cx="6121615" cy="625205"/>
      </dsp:txXfrm>
    </dsp:sp>
    <dsp:sp modelId="{442E4712-C560-4963-BDF1-9636B7861073}">
      <dsp:nvSpPr>
        <dsp:cNvPr id="0" name=""/>
        <dsp:cNvSpPr/>
      </dsp:nvSpPr>
      <dsp:spPr>
        <a:xfrm>
          <a:off x="427819" y="1172260"/>
          <a:ext cx="781507" cy="781507"/>
        </a:xfrm>
        <a:prstGeom prst="ellipse">
          <a:avLst/>
        </a:prstGeom>
        <a:solidFill>
          <a:schemeClr val="lt1">
            <a:hueOff val="0"/>
            <a:satOff val="0"/>
            <a:lumOff val="0"/>
            <a:alphaOff val="0"/>
          </a:schemeClr>
        </a:solidFill>
        <a:ln w="25400" cap="flat" cmpd="sng" algn="ctr">
          <a:solidFill>
            <a:schemeClr val="accent4">
              <a:hueOff val="-1488257"/>
              <a:satOff val="8966"/>
              <a:lumOff val="719"/>
              <a:alphaOff val="0"/>
            </a:schemeClr>
          </a:solidFill>
          <a:prstDash val="solid"/>
        </a:ln>
        <a:effectLst/>
      </dsp:spPr>
      <dsp:style>
        <a:lnRef idx="2">
          <a:scrgbClr r="0" g="0" b="0"/>
        </a:lnRef>
        <a:fillRef idx="1">
          <a:scrgbClr r="0" g="0" b="0"/>
        </a:fillRef>
        <a:effectRef idx="0">
          <a:scrgbClr r="0" g="0" b="0"/>
        </a:effectRef>
        <a:fontRef idx="minor"/>
      </dsp:style>
    </dsp:sp>
    <dsp:sp modelId="{F37B8991-7536-4258-8A92-2F6B609C10CB}">
      <dsp:nvSpPr>
        <dsp:cNvPr id="0" name=""/>
        <dsp:cNvSpPr/>
      </dsp:nvSpPr>
      <dsp:spPr>
        <a:xfrm>
          <a:off x="818573" y="2188382"/>
          <a:ext cx="6121615" cy="625205"/>
        </a:xfrm>
        <a:prstGeom prst="rect">
          <a:avLst/>
        </a:prstGeom>
        <a:solidFill>
          <a:schemeClr val="accent4">
            <a:hueOff val="-2976513"/>
            <a:satOff val="17933"/>
            <a:lumOff val="14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6257" tIns="45720" rIns="45720" bIns="45720" numCol="1" spcCol="1270" anchor="ctr" anchorCtr="0">
          <a:noAutofit/>
        </a:bodyPr>
        <a:lstStyle/>
        <a:p>
          <a:pPr marL="0" lvl="0" indent="0" algn="l" defTabSz="800100">
            <a:lnSpc>
              <a:spcPct val="90000"/>
            </a:lnSpc>
            <a:spcBef>
              <a:spcPct val="0"/>
            </a:spcBef>
            <a:spcAft>
              <a:spcPct val="35000"/>
            </a:spcAft>
            <a:buNone/>
          </a:pPr>
          <a:r>
            <a:rPr lang="en-ZA" sz="1800" kern="1200" dirty="0">
              <a:solidFill>
                <a:prstClr val="black"/>
              </a:solidFill>
              <a:latin typeface="Century Gothic" pitchFamily="34" charset="0"/>
            </a:rPr>
            <a:t>Budget for sampling contractor to increase</a:t>
          </a:r>
          <a:endParaRPr lang="en-ZA" sz="1800" kern="1200" dirty="0"/>
        </a:p>
      </dsp:txBody>
      <dsp:txXfrm>
        <a:off x="818573" y="2188382"/>
        <a:ext cx="6121615" cy="625205"/>
      </dsp:txXfrm>
    </dsp:sp>
    <dsp:sp modelId="{5D5CA204-42D2-402A-86B2-9954458E7F74}">
      <dsp:nvSpPr>
        <dsp:cNvPr id="0" name=""/>
        <dsp:cNvSpPr/>
      </dsp:nvSpPr>
      <dsp:spPr>
        <a:xfrm>
          <a:off x="427819" y="2110232"/>
          <a:ext cx="781507" cy="781507"/>
        </a:xfrm>
        <a:prstGeom prst="ellipse">
          <a:avLst/>
        </a:prstGeom>
        <a:solidFill>
          <a:schemeClr val="lt1">
            <a:hueOff val="0"/>
            <a:satOff val="0"/>
            <a:lumOff val="0"/>
            <a:alphaOff val="0"/>
          </a:schemeClr>
        </a:solidFill>
        <a:ln w="25400" cap="flat" cmpd="sng" algn="ctr">
          <a:solidFill>
            <a:schemeClr val="accent4">
              <a:hueOff val="-2976513"/>
              <a:satOff val="17933"/>
              <a:lumOff val="1437"/>
              <a:alphaOff val="0"/>
            </a:schemeClr>
          </a:solidFill>
          <a:prstDash val="solid"/>
        </a:ln>
        <a:effectLst/>
      </dsp:spPr>
      <dsp:style>
        <a:lnRef idx="2">
          <a:scrgbClr r="0" g="0" b="0"/>
        </a:lnRef>
        <a:fillRef idx="1">
          <a:scrgbClr r="0" g="0" b="0"/>
        </a:fillRef>
        <a:effectRef idx="0">
          <a:scrgbClr r="0" g="0" b="0"/>
        </a:effectRef>
        <a:fontRef idx="minor"/>
      </dsp:style>
    </dsp:sp>
    <dsp:sp modelId="{CA4F5CA0-C5A9-43AE-8634-87846DE3EF8E}">
      <dsp:nvSpPr>
        <dsp:cNvPr id="0" name=""/>
        <dsp:cNvSpPr/>
      </dsp:nvSpPr>
      <dsp:spPr>
        <a:xfrm>
          <a:off x="460128" y="3126353"/>
          <a:ext cx="6480059" cy="625205"/>
        </a:xfrm>
        <a:prstGeom prst="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6257" tIns="45720" rIns="45720" bIns="45720" numCol="1" spcCol="1270" anchor="ctr" anchorCtr="0">
          <a:noAutofit/>
        </a:bodyPr>
        <a:lstStyle/>
        <a:p>
          <a:pPr marL="0" lvl="0" indent="0" algn="l" defTabSz="800100">
            <a:lnSpc>
              <a:spcPct val="90000"/>
            </a:lnSpc>
            <a:spcBef>
              <a:spcPct val="0"/>
            </a:spcBef>
            <a:spcAft>
              <a:spcPct val="35000"/>
            </a:spcAft>
            <a:buNone/>
          </a:pPr>
          <a:r>
            <a:rPr lang="en-ZA" sz="1800" kern="1200">
              <a:solidFill>
                <a:prstClr val="black"/>
              </a:solidFill>
              <a:latin typeface="Century Gothic" pitchFamily="34" charset="0"/>
            </a:rPr>
            <a:t>Road Maintenance budget to be increased, because no grant funding to upgrade roads</a:t>
          </a:r>
          <a:endParaRPr lang="en-ZA" sz="1800" kern="1200" dirty="0">
            <a:solidFill>
              <a:prstClr val="black"/>
            </a:solidFill>
            <a:latin typeface="Century Gothic" pitchFamily="34" charset="0"/>
          </a:endParaRPr>
        </a:p>
      </dsp:txBody>
      <dsp:txXfrm>
        <a:off x="460128" y="3126353"/>
        <a:ext cx="6480059" cy="625205"/>
      </dsp:txXfrm>
    </dsp:sp>
    <dsp:sp modelId="{02FF5E55-CD1D-47EA-868E-B8E1F4299520}">
      <dsp:nvSpPr>
        <dsp:cNvPr id="0" name=""/>
        <dsp:cNvSpPr/>
      </dsp:nvSpPr>
      <dsp:spPr>
        <a:xfrm>
          <a:off x="69375" y="3048203"/>
          <a:ext cx="781507" cy="781507"/>
        </a:xfrm>
        <a:prstGeom prst="ellipse">
          <a:avLst/>
        </a:prstGeom>
        <a:solidFill>
          <a:schemeClr val="lt1">
            <a:hueOff val="0"/>
            <a:satOff val="0"/>
            <a:lumOff val="0"/>
            <a:alphaOff val="0"/>
          </a:schemeClr>
        </a:solid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5559" tIns="47780" rIns="95559" bIns="47780" rtlCol="0"/>
          <a:lstStyle>
            <a:lvl1pPr algn="l">
              <a:defRPr sz="1300"/>
            </a:lvl1pPr>
          </a:lstStyle>
          <a:p>
            <a:endParaRPr lang="en-ZA" dirty="0"/>
          </a:p>
        </p:txBody>
      </p:sp>
      <p:sp>
        <p:nvSpPr>
          <p:cNvPr id="3" name="Date Placeholder 2"/>
          <p:cNvSpPr>
            <a:spLocks noGrp="1"/>
          </p:cNvSpPr>
          <p:nvPr>
            <p:ph type="dt" sz="quarter" idx="1"/>
          </p:nvPr>
        </p:nvSpPr>
        <p:spPr>
          <a:xfrm>
            <a:off x="3850443" y="0"/>
            <a:ext cx="2945659" cy="498056"/>
          </a:xfrm>
          <a:prstGeom prst="rect">
            <a:avLst/>
          </a:prstGeom>
        </p:spPr>
        <p:txBody>
          <a:bodyPr vert="horz" lIns="95559" tIns="47780" rIns="95559" bIns="47780" rtlCol="0"/>
          <a:lstStyle>
            <a:lvl1pPr algn="r">
              <a:defRPr sz="1300"/>
            </a:lvl1pPr>
          </a:lstStyle>
          <a:p>
            <a:fld id="{C5E44F1E-5640-4107-9D42-D688A2B688E8}" type="datetimeFigureOut">
              <a:rPr lang="en-ZA" smtClean="0"/>
              <a:t>2021/09/28</a:t>
            </a:fld>
            <a:endParaRPr lang="en-ZA" dirty="0"/>
          </a:p>
        </p:txBody>
      </p:sp>
      <p:sp>
        <p:nvSpPr>
          <p:cNvPr id="4" name="Footer Placeholder 3"/>
          <p:cNvSpPr>
            <a:spLocks noGrp="1"/>
          </p:cNvSpPr>
          <p:nvPr>
            <p:ph type="ftr" sz="quarter" idx="2"/>
          </p:nvPr>
        </p:nvSpPr>
        <p:spPr>
          <a:xfrm>
            <a:off x="0" y="9428585"/>
            <a:ext cx="2945659" cy="498055"/>
          </a:xfrm>
          <a:prstGeom prst="rect">
            <a:avLst/>
          </a:prstGeom>
        </p:spPr>
        <p:txBody>
          <a:bodyPr vert="horz" lIns="95559" tIns="47780" rIns="95559" bIns="47780" rtlCol="0" anchor="b"/>
          <a:lstStyle>
            <a:lvl1pPr algn="l">
              <a:defRPr sz="1300"/>
            </a:lvl1pPr>
          </a:lstStyle>
          <a:p>
            <a:endParaRPr lang="en-ZA" dirty="0"/>
          </a:p>
        </p:txBody>
      </p:sp>
      <p:sp>
        <p:nvSpPr>
          <p:cNvPr id="5" name="Slide Number Placeholder 4"/>
          <p:cNvSpPr>
            <a:spLocks noGrp="1"/>
          </p:cNvSpPr>
          <p:nvPr>
            <p:ph type="sldNum" sz="quarter" idx="3"/>
          </p:nvPr>
        </p:nvSpPr>
        <p:spPr>
          <a:xfrm>
            <a:off x="3850443" y="9428585"/>
            <a:ext cx="2945659" cy="498055"/>
          </a:xfrm>
          <a:prstGeom prst="rect">
            <a:avLst/>
          </a:prstGeom>
        </p:spPr>
        <p:txBody>
          <a:bodyPr vert="horz" lIns="95559" tIns="47780" rIns="95559" bIns="47780" rtlCol="0" anchor="b"/>
          <a:lstStyle>
            <a:lvl1pPr algn="r">
              <a:defRPr sz="1300"/>
            </a:lvl1pPr>
          </a:lstStyle>
          <a:p>
            <a:fld id="{A7D54CC4-D3B6-4D53-A73F-28FFBBF58169}" type="slidenum">
              <a:rPr lang="en-ZA" smtClean="0"/>
              <a:t>‹#›</a:t>
            </a:fld>
            <a:endParaRPr lang="en-ZA" dirty="0"/>
          </a:p>
        </p:txBody>
      </p:sp>
    </p:spTree>
    <p:extLst>
      <p:ext uri="{BB962C8B-B14F-4D97-AF65-F5344CB8AC3E}">
        <p14:creationId xmlns:p14="http://schemas.microsoft.com/office/powerpoint/2010/main" val="30600099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5559" tIns="47780" rIns="95559" bIns="47780" rtlCol="0"/>
          <a:lstStyle>
            <a:lvl1pPr algn="l">
              <a:defRPr sz="1300"/>
            </a:lvl1pPr>
          </a:lstStyle>
          <a:p>
            <a:endParaRPr lang="en-ZA" dirty="0"/>
          </a:p>
        </p:txBody>
      </p:sp>
      <p:sp>
        <p:nvSpPr>
          <p:cNvPr id="3" name="Date Placeholder 2"/>
          <p:cNvSpPr>
            <a:spLocks noGrp="1"/>
          </p:cNvSpPr>
          <p:nvPr>
            <p:ph type="dt" idx="1"/>
          </p:nvPr>
        </p:nvSpPr>
        <p:spPr>
          <a:xfrm>
            <a:off x="3850443" y="0"/>
            <a:ext cx="2945659" cy="498056"/>
          </a:xfrm>
          <a:prstGeom prst="rect">
            <a:avLst/>
          </a:prstGeom>
        </p:spPr>
        <p:txBody>
          <a:bodyPr vert="horz" lIns="95559" tIns="47780" rIns="95559" bIns="47780" rtlCol="0"/>
          <a:lstStyle>
            <a:lvl1pPr algn="r">
              <a:defRPr sz="1300"/>
            </a:lvl1pPr>
          </a:lstStyle>
          <a:p>
            <a:fld id="{33350142-3A76-42FC-90D7-A2F2C281D113}" type="datetimeFigureOut">
              <a:rPr lang="en-ZA" smtClean="0"/>
              <a:t>2021/09/28</a:t>
            </a:fld>
            <a:endParaRPr lang="en-ZA" dirty="0"/>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5559" tIns="47780" rIns="95559" bIns="47780" rtlCol="0" anchor="ctr"/>
          <a:lstStyle/>
          <a:p>
            <a:endParaRPr lang="en-ZA"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5559" tIns="47780" rIns="95559" bIns="4778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9428585"/>
            <a:ext cx="2945659" cy="498055"/>
          </a:xfrm>
          <a:prstGeom prst="rect">
            <a:avLst/>
          </a:prstGeom>
        </p:spPr>
        <p:txBody>
          <a:bodyPr vert="horz" lIns="95559" tIns="47780" rIns="95559" bIns="47780" rtlCol="0" anchor="b"/>
          <a:lstStyle>
            <a:lvl1pPr algn="l">
              <a:defRPr sz="1300"/>
            </a:lvl1pPr>
          </a:lstStyle>
          <a:p>
            <a:endParaRPr lang="en-ZA" dirty="0"/>
          </a:p>
        </p:txBody>
      </p:sp>
      <p:sp>
        <p:nvSpPr>
          <p:cNvPr id="7" name="Slide Number Placeholder 6"/>
          <p:cNvSpPr>
            <a:spLocks noGrp="1"/>
          </p:cNvSpPr>
          <p:nvPr>
            <p:ph type="sldNum" sz="quarter" idx="5"/>
          </p:nvPr>
        </p:nvSpPr>
        <p:spPr>
          <a:xfrm>
            <a:off x="3850443" y="9428585"/>
            <a:ext cx="2945659" cy="498055"/>
          </a:xfrm>
          <a:prstGeom prst="rect">
            <a:avLst/>
          </a:prstGeom>
        </p:spPr>
        <p:txBody>
          <a:bodyPr vert="horz" lIns="95559" tIns="47780" rIns="95559" bIns="47780" rtlCol="0" anchor="b"/>
          <a:lstStyle>
            <a:lvl1pPr algn="r">
              <a:defRPr sz="1300"/>
            </a:lvl1pPr>
          </a:lstStyle>
          <a:p>
            <a:fld id="{8B3024F8-A5F7-4F17-99D7-4D9D8DD80593}" type="slidenum">
              <a:rPr lang="en-ZA" smtClean="0"/>
              <a:t>‹#›</a:t>
            </a:fld>
            <a:endParaRPr lang="en-ZA" dirty="0"/>
          </a:p>
        </p:txBody>
      </p:sp>
    </p:spTree>
    <p:extLst>
      <p:ext uri="{BB962C8B-B14F-4D97-AF65-F5344CB8AC3E}">
        <p14:creationId xmlns:p14="http://schemas.microsoft.com/office/powerpoint/2010/main" val="39276936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8B3024F8-A5F7-4F17-99D7-4D9D8DD80593}" type="slidenum">
              <a:rPr lang="en-ZA" smtClean="0"/>
              <a:t>6</a:t>
            </a:fld>
            <a:endParaRPr lang="en-ZA" dirty="0"/>
          </a:p>
        </p:txBody>
      </p:sp>
    </p:spTree>
    <p:extLst>
      <p:ext uri="{BB962C8B-B14F-4D97-AF65-F5344CB8AC3E}">
        <p14:creationId xmlns:p14="http://schemas.microsoft.com/office/powerpoint/2010/main" val="18188907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8B3024F8-A5F7-4F17-99D7-4D9D8DD80593}" type="slidenum">
              <a:rPr lang="en-ZA" smtClean="0"/>
              <a:t>7</a:t>
            </a:fld>
            <a:endParaRPr lang="en-ZA" dirty="0"/>
          </a:p>
        </p:txBody>
      </p:sp>
    </p:spTree>
    <p:extLst>
      <p:ext uri="{BB962C8B-B14F-4D97-AF65-F5344CB8AC3E}">
        <p14:creationId xmlns:p14="http://schemas.microsoft.com/office/powerpoint/2010/main" val="4289629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8B3024F8-A5F7-4F17-99D7-4D9D8DD80593}" type="slidenum">
              <a:rPr lang="en-ZA" smtClean="0"/>
              <a:t>8</a:t>
            </a:fld>
            <a:endParaRPr lang="en-ZA" dirty="0"/>
          </a:p>
        </p:txBody>
      </p:sp>
    </p:spTree>
    <p:extLst>
      <p:ext uri="{BB962C8B-B14F-4D97-AF65-F5344CB8AC3E}">
        <p14:creationId xmlns:p14="http://schemas.microsoft.com/office/powerpoint/2010/main" val="13183384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8B3024F8-A5F7-4F17-99D7-4D9D8DD80593}" type="slidenum">
              <a:rPr lang="en-ZA" smtClean="0"/>
              <a:t>14</a:t>
            </a:fld>
            <a:endParaRPr lang="en-ZA" dirty="0"/>
          </a:p>
        </p:txBody>
      </p:sp>
    </p:spTree>
    <p:extLst>
      <p:ext uri="{BB962C8B-B14F-4D97-AF65-F5344CB8AC3E}">
        <p14:creationId xmlns:p14="http://schemas.microsoft.com/office/powerpoint/2010/main" val="69802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73356A35-16F3-4B23-B67E-D3663F8E704E}" type="slidenum">
              <a:rPr lang="en-ZA" smtClean="0"/>
              <a:t>15</a:t>
            </a:fld>
            <a:endParaRPr lang="en-ZA"/>
          </a:p>
        </p:txBody>
      </p:sp>
    </p:spTree>
    <p:extLst>
      <p:ext uri="{BB962C8B-B14F-4D97-AF65-F5344CB8AC3E}">
        <p14:creationId xmlns:p14="http://schemas.microsoft.com/office/powerpoint/2010/main" val="11274647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386A00F-57AA-40D0-9C77-882AD2351E52}" type="datetime3">
              <a:rPr lang="en-US" smtClean="0"/>
              <a:t>28 September 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99D642-E07A-654B-84DD-E90C11A5A82B}" type="slidenum">
              <a:rPr lang="en-US" smtClean="0"/>
              <a:t>‹#›</a:t>
            </a:fld>
            <a:endParaRPr lang="en-US" dirty="0"/>
          </a:p>
        </p:txBody>
      </p:sp>
    </p:spTree>
    <p:extLst>
      <p:ext uri="{BB962C8B-B14F-4D97-AF65-F5344CB8AC3E}">
        <p14:creationId xmlns:p14="http://schemas.microsoft.com/office/powerpoint/2010/main" val="3503553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20806"/>
            <a:ext cx="82296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0"/>
            <a:ext cx="2667000" cy="365125"/>
          </a:xfrm>
          <a:noFill/>
        </p:spPr>
        <p:txBody>
          <a:bodyPr/>
          <a:lstStyle>
            <a:lvl1pPr>
              <a:defRPr>
                <a:solidFill>
                  <a:schemeClr val="tx1"/>
                </a:solidFill>
              </a:defRPr>
            </a:lvl1pPr>
          </a:lstStyle>
          <a:p>
            <a:fld id="{16AE0FE4-0363-40E1-88C0-636B2F072D06}" type="datetime3">
              <a:rPr lang="en-US" smtClean="0"/>
              <a:t>28 September 2021</a:t>
            </a:fld>
            <a:endParaRPr lang="en-US" dirty="0"/>
          </a:p>
        </p:txBody>
      </p:sp>
      <p:sp>
        <p:nvSpPr>
          <p:cNvPr id="5" name="Footer Placeholder 4"/>
          <p:cNvSpPr>
            <a:spLocks noGrp="1"/>
          </p:cNvSpPr>
          <p:nvPr>
            <p:ph type="ftr" sz="quarter" idx="11"/>
          </p:nvPr>
        </p:nvSpPr>
        <p:spPr>
          <a:xfrm>
            <a:off x="3124200" y="6349937"/>
            <a:ext cx="2895600" cy="365125"/>
          </a:xfrm>
        </p:spPr>
        <p:txBody>
          <a:bodyPr/>
          <a:lstStyle/>
          <a:p>
            <a:endParaRPr lang="en-US" dirty="0"/>
          </a:p>
        </p:txBody>
      </p:sp>
      <p:sp>
        <p:nvSpPr>
          <p:cNvPr id="6" name="Slide Number Placeholder 5"/>
          <p:cNvSpPr>
            <a:spLocks noGrp="1"/>
          </p:cNvSpPr>
          <p:nvPr>
            <p:ph type="sldNum" sz="quarter" idx="12"/>
          </p:nvPr>
        </p:nvSpPr>
        <p:spPr>
          <a:xfrm>
            <a:off x="6019800" y="6349631"/>
            <a:ext cx="2667000" cy="365125"/>
          </a:xfrm>
        </p:spPr>
        <p:txBody>
          <a:bodyPr/>
          <a:lstStyle/>
          <a:p>
            <a:fld id="{9899D642-E07A-654B-84DD-E90C11A5A82B}" type="slidenum">
              <a:rPr lang="en-US" smtClean="0"/>
              <a:t>‹#›</a:t>
            </a:fld>
            <a:endParaRPr lang="en-US" dirty="0"/>
          </a:p>
        </p:txBody>
      </p:sp>
    </p:spTree>
    <p:extLst>
      <p:ext uri="{BB962C8B-B14F-4D97-AF65-F5344CB8AC3E}">
        <p14:creationId xmlns:p14="http://schemas.microsoft.com/office/powerpoint/2010/main" val="1759611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9F02FE-5F23-40DC-98D8-4D73A0A06FBD}" type="datetime3">
              <a:rPr lang="en-US" smtClean="0"/>
              <a:t>28 September 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99D642-E07A-654B-84DD-E90C11A5A82B}" type="slidenum">
              <a:rPr lang="en-US" smtClean="0"/>
              <a:t>‹#›</a:t>
            </a:fld>
            <a:endParaRPr lang="en-US" dirty="0"/>
          </a:p>
        </p:txBody>
      </p:sp>
    </p:spTree>
    <p:extLst>
      <p:ext uri="{BB962C8B-B14F-4D97-AF65-F5344CB8AC3E}">
        <p14:creationId xmlns:p14="http://schemas.microsoft.com/office/powerpoint/2010/main" val="1887184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F74EEC-CF33-40E1-9269-C4C544F4B227}" type="datetime3">
              <a:rPr lang="en-US" smtClean="0"/>
              <a:t>28 September 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99D642-E07A-654B-84DD-E90C11A5A82B}" type="slidenum">
              <a:rPr lang="en-US" smtClean="0"/>
              <a:t>‹#›</a:t>
            </a:fld>
            <a:endParaRPr lang="en-US" dirty="0"/>
          </a:p>
        </p:txBody>
      </p:sp>
    </p:spTree>
    <p:extLst>
      <p:ext uri="{BB962C8B-B14F-4D97-AF65-F5344CB8AC3E}">
        <p14:creationId xmlns:p14="http://schemas.microsoft.com/office/powerpoint/2010/main" val="5422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29ACFC4-96E6-4DC5-A9F5-17493B217AFA}" type="datetime3">
              <a:rPr lang="en-US" smtClean="0"/>
              <a:t>28 September 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899D642-E07A-654B-84DD-E90C11A5A82B}" type="slidenum">
              <a:rPr lang="en-US" smtClean="0"/>
              <a:t>‹#›</a:t>
            </a:fld>
            <a:endParaRPr lang="en-US" dirty="0"/>
          </a:p>
        </p:txBody>
      </p:sp>
    </p:spTree>
    <p:extLst>
      <p:ext uri="{BB962C8B-B14F-4D97-AF65-F5344CB8AC3E}">
        <p14:creationId xmlns:p14="http://schemas.microsoft.com/office/powerpoint/2010/main" val="3207878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A49053E-C669-48AA-B2B6-EC7D122D0489}" type="datetime3">
              <a:rPr lang="en-US" smtClean="0"/>
              <a:t>28 September 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899D642-E07A-654B-84DD-E90C11A5A82B}" type="slidenum">
              <a:rPr lang="en-US" smtClean="0"/>
              <a:t>‹#›</a:t>
            </a:fld>
            <a:endParaRPr lang="en-US" dirty="0"/>
          </a:p>
        </p:txBody>
      </p:sp>
    </p:spTree>
    <p:extLst>
      <p:ext uri="{BB962C8B-B14F-4D97-AF65-F5344CB8AC3E}">
        <p14:creationId xmlns:p14="http://schemas.microsoft.com/office/powerpoint/2010/main" val="778895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AF9163-2907-4FC8-B857-DC6E3E5360C5}" type="datetime3">
              <a:rPr lang="en-US" smtClean="0"/>
              <a:t>28 September 2021</a:t>
            </a:fld>
            <a:endParaRPr lang="en-US" dirty="0"/>
          </a:p>
        </p:txBody>
      </p:sp>
      <p:sp>
        <p:nvSpPr>
          <p:cNvPr id="4" name="Slide Number Placeholder 3"/>
          <p:cNvSpPr>
            <a:spLocks noGrp="1"/>
          </p:cNvSpPr>
          <p:nvPr>
            <p:ph type="sldNum" sz="quarter" idx="12"/>
          </p:nvPr>
        </p:nvSpPr>
        <p:spPr/>
        <p:txBody>
          <a:bodyPr/>
          <a:lstStyle/>
          <a:p>
            <a:fld id="{9899D642-E07A-654B-84DD-E90C11A5A82B}" type="slidenum">
              <a:rPr lang="en-US" smtClean="0"/>
              <a:t>‹#›</a:t>
            </a:fld>
            <a:endParaRPr lang="en-US" dirty="0"/>
          </a:p>
        </p:txBody>
      </p:sp>
    </p:spTree>
    <p:extLst>
      <p:ext uri="{BB962C8B-B14F-4D97-AF65-F5344CB8AC3E}">
        <p14:creationId xmlns:p14="http://schemas.microsoft.com/office/powerpoint/2010/main" val="192489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51EB541-F0BB-4F7F-83F0-F9456126A41D}" type="datetime3">
              <a:rPr lang="en-US" smtClean="0"/>
              <a:t>28 September 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99D642-E07A-654B-84DD-E90C11A5A82B}" type="slidenum">
              <a:rPr lang="en-US" smtClean="0"/>
              <a:t>‹#›</a:t>
            </a:fld>
            <a:endParaRPr lang="en-US" dirty="0"/>
          </a:p>
        </p:txBody>
      </p:sp>
    </p:spTree>
    <p:extLst>
      <p:ext uri="{BB962C8B-B14F-4D97-AF65-F5344CB8AC3E}">
        <p14:creationId xmlns:p14="http://schemas.microsoft.com/office/powerpoint/2010/main" val="3035446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E292647-C937-4CEF-A8A3-15B296C23140}" type="datetime3">
              <a:rPr lang="en-US" smtClean="0"/>
              <a:t>28 September 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99D642-E07A-654B-84DD-E90C11A5A82B}" type="slidenum">
              <a:rPr lang="en-US" smtClean="0"/>
              <a:t>‹#›</a:t>
            </a:fld>
            <a:endParaRPr lang="en-US" dirty="0"/>
          </a:p>
        </p:txBody>
      </p:sp>
    </p:spTree>
    <p:extLst>
      <p:ext uri="{BB962C8B-B14F-4D97-AF65-F5344CB8AC3E}">
        <p14:creationId xmlns:p14="http://schemas.microsoft.com/office/powerpoint/2010/main" val="2524728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EE114BF-37F4-44CB-A342-9CFC773DC827}" type="datetime3">
              <a:rPr lang="en-US" smtClean="0"/>
              <a:t>28 September 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99D642-E07A-654B-84DD-E90C11A5A82B}" type="slidenum">
              <a:rPr lang="en-US" smtClean="0"/>
              <a:t>‹#›</a:t>
            </a:fld>
            <a:endParaRPr lang="en-US" dirty="0"/>
          </a:p>
        </p:txBody>
      </p:sp>
    </p:spTree>
    <p:extLst>
      <p:ext uri="{BB962C8B-B14F-4D97-AF65-F5344CB8AC3E}">
        <p14:creationId xmlns:p14="http://schemas.microsoft.com/office/powerpoint/2010/main" val="3235843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8737FB-1767-43CE-977A-E6E59C835E57}" type="datetime3">
              <a:rPr lang="en-US" smtClean="0"/>
              <a:t>28 September 2021</a:t>
            </a:fld>
            <a:endParaRPr lang="en-US" dirty="0"/>
          </a:p>
        </p:txBody>
      </p:sp>
      <p:sp>
        <p:nvSpPr>
          <p:cNvPr id="5" name="Footer Placeholder 4"/>
          <p:cNvSpPr>
            <a:spLocks noGrp="1"/>
          </p:cNvSpPr>
          <p:nvPr>
            <p:ph type="ftr" sz="quarter" idx="3"/>
          </p:nvPr>
        </p:nvSpPr>
        <p:spPr>
          <a:xfrm>
            <a:off x="3124200" y="6357429"/>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320596" y="6348550"/>
            <a:ext cx="366204"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99D642-E07A-654B-84DD-E90C11A5A82B}" type="slidenum">
              <a:rPr lang="en-US" smtClean="0"/>
              <a:t>‹#›</a:t>
            </a:fld>
            <a:endParaRPr lang="en-US" dirty="0"/>
          </a:p>
        </p:txBody>
      </p:sp>
      <p:pic>
        <p:nvPicPr>
          <p:cNvPr id="7" name="Picture 6"/>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3837084" y="6318336"/>
            <a:ext cx="1618613" cy="467677"/>
          </a:xfrm>
          <a:prstGeom prst="rect">
            <a:avLst/>
          </a:prstGeom>
        </p:spPr>
      </p:pic>
    </p:spTree>
    <p:extLst>
      <p:ext uri="{BB962C8B-B14F-4D97-AF65-F5344CB8AC3E}">
        <p14:creationId xmlns:p14="http://schemas.microsoft.com/office/powerpoint/2010/main" val="36512974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 id="2147483658" r:id="rId9"/>
    <p:sldLayoutId id="2147483659" r:id="rId10"/>
  </p:sldLayoutIdLst>
  <p:hf hdr="0" ft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4.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4.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302000" y="6267449"/>
            <a:ext cx="2413000" cy="461665"/>
          </a:xfrm>
          <a:prstGeom prst="rect">
            <a:avLst/>
          </a:prstGeom>
          <a:solidFill>
            <a:schemeClr val="bg1"/>
          </a:solidFill>
        </p:spPr>
        <p:txBody>
          <a:bodyPr wrap="square" rtlCol="0">
            <a:spAutoFit/>
          </a:bodyPr>
          <a:lstStyle/>
          <a:p>
            <a:pPr algn="ctr"/>
            <a:r>
              <a:rPr lang="en-US" sz="2400" dirty="0">
                <a:solidFill>
                  <a:schemeClr val="bg1"/>
                </a:solidFill>
                <a:latin typeface="Calibri"/>
                <a:cs typeface="Calibri"/>
              </a:rPr>
              <a:t>ings</a:t>
            </a:r>
          </a:p>
        </p:txBody>
      </p:sp>
      <p:sp>
        <p:nvSpPr>
          <p:cNvPr id="3" name="TextBox 2"/>
          <p:cNvSpPr txBox="1"/>
          <p:nvPr/>
        </p:nvSpPr>
        <p:spPr>
          <a:xfrm>
            <a:off x="520908" y="2136832"/>
            <a:ext cx="8102183" cy="3170099"/>
          </a:xfrm>
          <a:prstGeom prst="rect">
            <a:avLst/>
          </a:prstGeom>
          <a:noFill/>
        </p:spPr>
        <p:txBody>
          <a:bodyPr wrap="square" rtlCol="0">
            <a:spAutoFit/>
          </a:bodyPr>
          <a:lstStyle/>
          <a:p>
            <a:pPr algn="ctr"/>
            <a:r>
              <a:rPr lang="en-GB" sz="3600" b="1" dirty="0"/>
              <a:t>KANNALAND MUNICIPALITY </a:t>
            </a:r>
          </a:p>
          <a:p>
            <a:pPr algn="ctr"/>
            <a:r>
              <a:rPr lang="en-GB" sz="3600" b="1" dirty="0"/>
              <a:t>IDP REP FORUM</a:t>
            </a:r>
          </a:p>
          <a:p>
            <a:endParaRPr lang="en-GB" sz="3200" b="1" dirty="0"/>
          </a:p>
          <a:p>
            <a:r>
              <a:rPr lang="en-GB" sz="3200" b="1" dirty="0"/>
              <a:t>Presentation: Acting Executive Mayor </a:t>
            </a:r>
          </a:p>
          <a:p>
            <a:r>
              <a:rPr lang="en-GB" sz="3200" b="1" dirty="0"/>
              <a:t>					</a:t>
            </a:r>
          </a:p>
          <a:p>
            <a:r>
              <a:rPr lang="en-ZA" sz="3200" b="1" dirty="0"/>
              <a:t>Mr N </a:t>
            </a:r>
            <a:r>
              <a:rPr lang="en-ZA" sz="3200" b="1" dirty="0" err="1"/>
              <a:t>Valentyn</a:t>
            </a:r>
            <a:r>
              <a:rPr lang="en-ZA" sz="3200" b="1" dirty="0"/>
              <a:t>			 28 </a:t>
            </a:r>
            <a:r>
              <a:rPr lang="en-ZA" sz="3200" b="1" cap="all" dirty="0"/>
              <a:t>SEPTEMBER  2021</a:t>
            </a:r>
          </a:p>
        </p:txBody>
      </p:sp>
      <p:sp>
        <p:nvSpPr>
          <p:cNvPr id="11" name="TextBox 10"/>
          <p:cNvSpPr txBox="1"/>
          <p:nvPr/>
        </p:nvSpPr>
        <p:spPr>
          <a:xfrm>
            <a:off x="-89281" y="5765617"/>
            <a:ext cx="6299962" cy="615553"/>
          </a:xfrm>
          <a:prstGeom prst="rect">
            <a:avLst/>
          </a:prstGeom>
          <a:noFill/>
        </p:spPr>
        <p:txBody>
          <a:bodyPr wrap="square" rtlCol="0">
            <a:spAutoFit/>
          </a:bodyPr>
          <a:lstStyle/>
          <a:p>
            <a:r>
              <a:rPr lang="en-ZA" sz="3400" dirty="0">
                <a:solidFill>
                  <a:schemeClr val="bg1"/>
                </a:solidFill>
                <a:latin typeface="Calibri" panose="020F0502020204030204" pitchFamily="34" charset="0"/>
              </a:rPr>
              <a:t>Inspiring Innovative  Competence</a:t>
            </a:r>
          </a:p>
        </p:txBody>
      </p:sp>
      <p:sp>
        <p:nvSpPr>
          <p:cNvPr id="4" name="Date Placeholder 3"/>
          <p:cNvSpPr>
            <a:spLocks noGrp="1"/>
          </p:cNvSpPr>
          <p:nvPr>
            <p:ph type="dt" sz="half" idx="10"/>
          </p:nvPr>
        </p:nvSpPr>
        <p:spPr/>
        <p:txBody>
          <a:bodyPr/>
          <a:lstStyle/>
          <a:p>
            <a:fld id="{3942BB77-8AE3-4A71-B0C5-A08237204E28}" type="datetime3">
              <a:rPr lang="en-US" smtClean="0"/>
              <a:t>28 September 2021</a:t>
            </a:fld>
            <a:endParaRPr lang="en-US" dirty="0"/>
          </a:p>
        </p:txBody>
      </p:sp>
      <p:sp>
        <p:nvSpPr>
          <p:cNvPr id="5" name="Slide Number Placeholder 4"/>
          <p:cNvSpPr>
            <a:spLocks noGrp="1"/>
          </p:cNvSpPr>
          <p:nvPr>
            <p:ph type="sldNum" sz="quarter" idx="12"/>
          </p:nvPr>
        </p:nvSpPr>
        <p:spPr/>
        <p:txBody>
          <a:bodyPr/>
          <a:lstStyle/>
          <a:p>
            <a:fld id="{9899D642-E07A-654B-84DD-E90C11A5A82B}" type="slidenum">
              <a:rPr lang="en-US" smtClean="0"/>
              <a:t>1</a:t>
            </a:fld>
            <a:endParaRPr lang="en-US" dirty="0"/>
          </a:p>
        </p:txBody>
      </p:sp>
      <p:sp>
        <p:nvSpPr>
          <p:cNvPr id="8" name="Rectangle 7">
            <a:extLst>
              <a:ext uri="{FF2B5EF4-FFF2-40B4-BE49-F238E27FC236}">
                <a16:creationId xmlns:a16="http://schemas.microsoft.com/office/drawing/2014/main" id="{409BD2C7-1D74-4346-8117-31A9FEAF4C37}"/>
              </a:ext>
            </a:extLst>
          </p:cNvPr>
          <p:cNvSpPr/>
          <p:nvPr/>
        </p:nvSpPr>
        <p:spPr>
          <a:xfrm>
            <a:off x="0" y="9377"/>
            <a:ext cx="9144000" cy="1178350"/>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path path="circle">
              <a:fillToRect l="50000" t="50000" r="50000" b="50000"/>
            </a:path>
            <a:tileRect/>
          </a:gra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9" name="Picture 3">
            <a:extLst>
              <a:ext uri="{FF2B5EF4-FFF2-40B4-BE49-F238E27FC236}">
                <a16:creationId xmlns:a16="http://schemas.microsoft.com/office/drawing/2014/main" id="{079789FE-9A70-4E13-A3C4-66277CB24A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235227"/>
            <a:ext cx="57912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24164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302000" y="6267449"/>
            <a:ext cx="2413000" cy="461665"/>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Calibri"/>
              </a:rPr>
              <a:t>ings</a:t>
            </a:r>
          </a:p>
        </p:txBody>
      </p:sp>
      <p:sp>
        <p:nvSpPr>
          <p:cNvPr id="11" name="TextBox 10"/>
          <p:cNvSpPr txBox="1"/>
          <p:nvPr/>
        </p:nvSpPr>
        <p:spPr>
          <a:xfrm>
            <a:off x="-89281" y="5765617"/>
            <a:ext cx="6299962" cy="61555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ZA" sz="34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Inspiring Innovative  Competence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E1B11529-1831-4B80-A0D8-250439B28492}" type="datetime3">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t>28 September 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899D642-E07A-654B-84DD-E90C11A5A8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409BD2C7-1D74-4346-8117-31A9FEAF4C37}"/>
              </a:ext>
            </a:extLst>
          </p:cNvPr>
          <p:cNvSpPr/>
          <p:nvPr/>
        </p:nvSpPr>
        <p:spPr>
          <a:xfrm>
            <a:off x="0" y="0"/>
            <a:ext cx="9144000" cy="1178350"/>
          </a:xfrm>
          <a:prstGeom prst="rect">
            <a:avLst/>
          </a:pr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path path="circle">
              <a:fillToRect l="50000" t="50000" r="50000" b="50000"/>
            </a:path>
            <a:tileRect/>
          </a:grad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Title 1">
            <a:extLst>
              <a:ext uri="{FF2B5EF4-FFF2-40B4-BE49-F238E27FC236}">
                <a16:creationId xmlns:a16="http://schemas.microsoft.com/office/drawing/2014/main" id="{8710116E-9368-4E61-85F2-77F6D8934F13}"/>
              </a:ext>
            </a:extLst>
          </p:cNvPr>
          <p:cNvSpPr txBox="1">
            <a:spLocks/>
          </p:cNvSpPr>
          <p:nvPr/>
        </p:nvSpPr>
        <p:spPr>
          <a:xfrm>
            <a:off x="-63500" y="-93201"/>
            <a:ext cx="5714999" cy="103827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sz="3600" dirty="0">
                <a:solidFill>
                  <a:schemeClr val="bg1"/>
                </a:solidFill>
                <a:latin typeface="Calibri" panose="020F0502020204030204" pitchFamily="34" charset="0"/>
              </a:rPr>
              <a:t>PRESENTATION OVERVIEW</a:t>
            </a:r>
            <a:endParaRPr lang="en-ZA" sz="3600" dirty="0">
              <a:solidFill>
                <a:schemeClr val="bg1"/>
              </a:solidFill>
              <a:latin typeface="Calibri" panose="020F0502020204030204" pitchFamily="34" charset="0"/>
            </a:endParaRPr>
          </a:p>
        </p:txBody>
      </p:sp>
      <p:pic>
        <p:nvPicPr>
          <p:cNvPr id="2" name="Picture 3">
            <a:extLst>
              <a:ext uri="{FF2B5EF4-FFF2-40B4-BE49-F238E27FC236}">
                <a16:creationId xmlns:a16="http://schemas.microsoft.com/office/drawing/2014/main" id="{90E1FB84-92D5-4466-8CFD-39CBEDFFF4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4899" y="0"/>
            <a:ext cx="3115697" cy="945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B33454A8-BE3D-4604-94DA-94BF456ED676}"/>
              </a:ext>
            </a:extLst>
          </p:cNvPr>
          <p:cNvSpPr txBox="1"/>
          <p:nvPr/>
        </p:nvSpPr>
        <p:spPr>
          <a:xfrm>
            <a:off x="490580" y="1503247"/>
            <a:ext cx="8196219" cy="3785652"/>
          </a:xfrm>
          <a:prstGeom prst="rect">
            <a:avLst/>
          </a:prstGeom>
          <a:noFill/>
        </p:spPr>
        <p:txBody>
          <a:bodyPr wrap="square">
            <a:spAutoFit/>
          </a:bodyPr>
          <a:lstStyle/>
          <a:p>
            <a:pPr marL="457200" marR="0" lvl="0" indent="-457200" algn="l" defTabSz="457200" rtl="0" eaLnBrk="1" fontAlgn="auto" latinLnBrk="0" hangingPunct="1">
              <a:lnSpc>
                <a:spcPct val="100000"/>
              </a:lnSpc>
              <a:spcBef>
                <a:spcPct val="0"/>
              </a:spcBef>
              <a:spcAft>
                <a:spcPts val="0"/>
              </a:spcAft>
              <a:buClrTx/>
              <a:buSzTx/>
              <a:buFont typeface="+mj-lt"/>
              <a:buAutoNum type="arabicPeriod"/>
              <a:tabLst/>
              <a:defRPr/>
            </a:pPr>
            <a:r>
              <a:rPr kumimoji="0" lang="en-ZA" sz="2400" b="0" i="0" u="none" strike="noStrike" kern="1200" cap="none" spc="0" normalizeH="0" baseline="0" noProof="0" dirty="0">
                <a:ln>
                  <a:noFill/>
                </a:ln>
                <a:effectLst/>
                <a:uLnTx/>
                <a:uFillTx/>
                <a:latin typeface="Calibri" panose="020F0502020204030204" pitchFamily="34" charset="0"/>
                <a:ea typeface="+mn-ea"/>
                <a:cs typeface="+mn-cs"/>
              </a:rPr>
              <a:t>Introduction</a:t>
            </a:r>
          </a:p>
          <a:p>
            <a:pPr marL="457200" marR="0" lvl="0" indent="-457200" algn="l" defTabSz="457200" rtl="0" eaLnBrk="1" fontAlgn="auto" latinLnBrk="0" hangingPunct="1">
              <a:lnSpc>
                <a:spcPct val="100000"/>
              </a:lnSpc>
              <a:spcBef>
                <a:spcPct val="0"/>
              </a:spcBef>
              <a:spcAft>
                <a:spcPts val="0"/>
              </a:spcAft>
              <a:buClrTx/>
              <a:buSzTx/>
              <a:buFont typeface="+mj-lt"/>
              <a:buAutoNum type="arabicPeriod"/>
              <a:tabLst/>
              <a:defRPr/>
            </a:pPr>
            <a:r>
              <a:rPr lang="en-ZA" sz="2400" dirty="0">
                <a:latin typeface="Calibri" panose="020F0502020204030204" pitchFamily="34" charset="0"/>
              </a:rPr>
              <a:t>Background</a:t>
            </a:r>
            <a:endParaRPr kumimoji="0" lang="en-ZA" sz="2400" b="0" i="0" u="none" strike="noStrike" kern="1200" cap="none" spc="0" normalizeH="0" baseline="0" noProof="0" dirty="0">
              <a:ln>
                <a:noFill/>
              </a:ln>
              <a:effectLst/>
              <a:uLnTx/>
              <a:uFillTx/>
              <a:latin typeface="Calibri" panose="020F0502020204030204" pitchFamily="34" charset="0"/>
              <a:ea typeface="+mn-ea"/>
              <a:cs typeface="+mn-cs"/>
            </a:endParaRPr>
          </a:p>
          <a:p>
            <a:pPr marR="0" lvl="0" algn="l" defTabSz="457200" rtl="0" eaLnBrk="1" fontAlgn="auto" latinLnBrk="0" hangingPunct="1">
              <a:lnSpc>
                <a:spcPct val="100000"/>
              </a:lnSpc>
              <a:spcBef>
                <a:spcPct val="0"/>
              </a:spcBef>
              <a:spcAft>
                <a:spcPts val="0"/>
              </a:spcAft>
              <a:buClrTx/>
              <a:buSzTx/>
              <a:tabLst/>
              <a:defRPr/>
            </a:pPr>
            <a:r>
              <a:rPr kumimoji="0" lang="en-ZA" sz="2400" b="0" i="0" u="none" strike="noStrike" kern="1200" cap="none" spc="0" normalizeH="0" baseline="0" noProof="0" dirty="0">
                <a:ln>
                  <a:noFill/>
                </a:ln>
                <a:effectLst/>
                <a:uLnTx/>
                <a:uFillTx/>
                <a:latin typeface="Calibri" panose="020F0502020204030204" pitchFamily="34" charset="0"/>
                <a:ea typeface="+mn-ea"/>
                <a:cs typeface="+mn-cs"/>
              </a:rPr>
              <a:t>3.   2020/2021 Unaudited Annual Performance</a:t>
            </a:r>
          </a:p>
          <a:p>
            <a:pPr marR="0" lvl="0" algn="l" defTabSz="457200" rtl="0" eaLnBrk="1" fontAlgn="auto" latinLnBrk="0" hangingPunct="1">
              <a:lnSpc>
                <a:spcPct val="100000"/>
              </a:lnSpc>
              <a:spcBef>
                <a:spcPct val="0"/>
              </a:spcBef>
              <a:spcAft>
                <a:spcPts val="0"/>
              </a:spcAft>
              <a:buClrTx/>
              <a:buSzTx/>
              <a:tabLst/>
              <a:defRPr/>
            </a:pPr>
            <a:r>
              <a:rPr lang="en-ZA" sz="2400" dirty="0">
                <a:latin typeface="Calibri" panose="020F0502020204030204" pitchFamily="34" charset="0"/>
              </a:rPr>
              <a:t>4.   Service Delivery Challenges and Interventions</a:t>
            </a:r>
          </a:p>
          <a:p>
            <a:pPr marR="0" lvl="0" algn="l" defTabSz="457200" rtl="0" eaLnBrk="1" fontAlgn="auto" latinLnBrk="0" hangingPunct="1">
              <a:lnSpc>
                <a:spcPct val="100000"/>
              </a:lnSpc>
              <a:spcBef>
                <a:spcPct val="0"/>
              </a:spcBef>
              <a:spcAft>
                <a:spcPts val="0"/>
              </a:spcAft>
              <a:buClrTx/>
              <a:buSzTx/>
              <a:tabLst/>
              <a:defRPr/>
            </a:pPr>
            <a:r>
              <a:rPr lang="en-ZA" sz="2400" dirty="0">
                <a:latin typeface="Calibri" panose="020F0502020204030204" pitchFamily="34" charset="0"/>
              </a:rPr>
              <a:t>5.   Infrastructure Challenges</a:t>
            </a:r>
          </a:p>
          <a:p>
            <a:pPr marR="0" lvl="0" algn="l" defTabSz="457200" rtl="0" eaLnBrk="1" fontAlgn="auto" latinLnBrk="0" hangingPunct="1">
              <a:lnSpc>
                <a:spcPct val="100000"/>
              </a:lnSpc>
              <a:spcBef>
                <a:spcPct val="0"/>
              </a:spcBef>
              <a:spcAft>
                <a:spcPts val="0"/>
              </a:spcAft>
              <a:buClrTx/>
              <a:buSzTx/>
              <a:tabLst/>
              <a:defRPr/>
            </a:pPr>
            <a:r>
              <a:rPr lang="en-ZA" sz="2400" dirty="0">
                <a:latin typeface="Calibri" panose="020F0502020204030204" pitchFamily="34" charset="0"/>
              </a:rPr>
              <a:t>6.  Intergovernmental Spatial Transformation Actions/Interventions</a:t>
            </a:r>
          </a:p>
          <a:p>
            <a:pPr marR="0" lvl="0" algn="l" defTabSz="457200" rtl="0" eaLnBrk="1" fontAlgn="auto" latinLnBrk="0" hangingPunct="1">
              <a:lnSpc>
                <a:spcPct val="100000"/>
              </a:lnSpc>
              <a:spcBef>
                <a:spcPts val="0"/>
              </a:spcBef>
              <a:spcAft>
                <a:spcPts val="0"/>
              </a:spcAft>
              <a:buClrTx/>
              <a:buSzTx/>
              <a:tabLst/>
              <a:defRPr/>
            </a:pPr>
            <a:r>
              <a:rPr lang="en-ZA" sz="2400" dirty="0">
                <a:latin typeface="Calibri" panose="020F0502020204030204" pitchFamily="34" charset="0"/>
              </a:rPr>
              <a:t>7.   Way Forward</a:t>
            </a:r>
            <a:endParaRPr kumimoji="0" lang="en-ZA" sz="2400" b="0" i="0" u="none" strike="noStrike" kern="1200" cap="none" spc="0" normalizeH="0" baseline="0" noProof="0" dirty="0">
              <a:ln>
                <a:noFill/>
              </a:ln>
              <a:effectLst/>
              <a:uLnTx/>
              <a:uFillTx/>
              <a:latin typeface="Calibri" panose="020F0502020204030204" pitchFamily="34" charset="0"/>
              <a:ea typeface="+mn-ea"/>
              <a:cs typeface="+mn-cs"/>
            </a:endParaRPr>
          </a:p>
          <a:p>
            <a:pPr marR="0" lvl="0" algn="l" defTabSz="457200" rtl="0" eaLnBrk="1" fontAlgn="auto" latinLnBrk="0" hangingPunct="1">
              <a:lnSpc>
                <a:spcPct val="100000"/>
              </a:lnSpc>
              <a:spcBef>
                <a:spcPts val="0"/>
              </a:spcBef>
              <a:spcAft>
                <a:spcPts val="0"/>
              </a:spcAft>
              <a:buClrTx/>
              <a:buSzTx/>
              <a:tabLst/>
              <a:defRPr/>
            </a:pPr>
            <a:r>
              <a:rPr lang="en-ZA" sz="2400" dirty="0">
                <a:latin typeface="Calibri" panose="020F0502020204030204" pitchFamily="34" charset="0"/>
              </a:rPr>
              <a:t>8.   Concluding remarks/Clarity and Questions</a:t>
            </a:r>
            <a:endParaRPr kumimoji="0" lang="en-ZA" sz="2400" b="0" i="0" u="none" strike="noStrike" kern="1200" cap="none" spc="0" normalizeH="0" baseline="0" noProof="0" dirty="0">
              <a:ln>
                <a:noFill/>
              </a:ln>
              <a:effectLst/>
              <a:uLnTx/>
              <a:uFillTx/>
              <a:latin typeface="Calibri" panose="020F0502020204030204" pitchFamily="34" charset="0"/>
              <a:ea typeface="+mn-ea"/>
              <a:cs typeface="+mn-cs"/>
            </a:endParaRP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ZA" sz="2400" b="0" i="0" u="none" strike="noStrike" kern="1200" cap="none" spc="0" normalizeH="0" baseline="0" noProof="0" dirty="0">
              <a:ln>
                <a:noFill/>
              </a:ln>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906098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302000" y="6267449"/>
            <a:ext cx="2413000" cy="461665"/>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Calibri"/>
              </a:rPr>
              <a:t>ings</a:t>
            </a:r>
          </a:p>
        </p:txBody>
      </p:sp>
      <p:sp>
        <p:nvSpPr>
          <p:cNvPr id="11" name="TextBox 10"/>
          <p:cNvSpPr txBox="1"/>
          <p:nvPr/>
        </p:nvSpPr>
        <p:spPr>
          <a:xfrm>
            <a:off x="-89281" y="5765617"/>
            <a:ext cx="6299962" cy="61555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ZA" sz="34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Inspiring Innovative  Competence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E1B11529-1831-4B80-A0D8-250439B28492}" type="datetime3">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t>28 September 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899D642-E07A-654B-84DD-E90C11A5A8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409BD2C7-1D74-4346-8117-31A9FEAF4C37}"/>
              </a:ext>
            </a:extLst>
          </p:cNvPr>
          <p:cNvSpPr/>
          <p:nvPr/>
        </p:nvSpPr>
        <p:spPr>
          <a:xfrm>
            <a:off x="0" y="0"/>
            <a:ext cx="9144000" cy="1178350"/>
          </a:xfrm>
          <a:prstGeom prst="rect">
            <a:avLst/>
          </a:pr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path path="circle">
              <a:fillToRect l="50000" t="50000" r="50000" b="50000"/>
            </a:path>
            <a:tileRect/>
          </a:grad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Title 1">
            <a:extLst>
              <a:ext uri="{FF2B5EF4-FFF2-40B4-BE49-F238E27FC236}">
                <a16:creationId xmlns:a16="http://schemas.microsoft.com/office/drawing/2014/main" id="{8710116E-9368-4E61-85F2-77F6D8934F13}"/>
              </a:ext>
            </a:extLst>
          </p:cNvPr>
          <p:cNvSpPr txBox="1">
            <a:spLocks/>
          </p:cNvSpPr>
          <p:nvPr/>
        </p:nvSpPr>
        <p:spPr>
          <a:xfrm>
            <a:off x="-63500" y="-93201"/>
            <a:ext cx="5714999" cy="103827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sz="3600" dirty="0">
                <a:solidFill>
                  <a:schemeClr val="bg1"/>
                </a:solidFill>
                <a:latin typeface="Calibri" panose="020F0502020204030204" pitchFamily="34" charset="0"/>
              </a:rPr>
              <a:t>BACKGROUND</a:t>
            </a:r>
            <a:endParaRPr lang="en-ZA" sz="3600" dirty="0">
              <a:solidFill>
                <a:schemeClr val="bg1"/>
              </a:solidFill>
              <a:latin typeface="Calibri" panose="020F0502020204030204" pitchFamily="34" charset="0"/>
            </a:endParaRPr>
          </a:p>
        </p:txBody>
      </p:sp>
      <p:pic>
        <p:nvPicPr>
          <p:cNvPr id="2" name="Picture 3">
            <a:extLst>
              <a:ext uri="{FF2B5EF4-FFF2-40B4-BE49-F238E27FC236}">
                <a16:creationId xmlns:a16="http://schemas.microsoft.com/office/drawing/2014/main" id="{90E1FB84-92D5-4466-8CFD-39CBEDFFF4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4899" y="0"/>
            <a:ext cx="3115697" cy="945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B33454A8-BE3D-4604-94DA-94BF456ED676}"/>
              </a:ext>
            </a:extLst>
          </p:cNvPr>
          <p:cNvSpPr txBox="1"/>
          <p:nvPr/>
        </p:nvSpPr>
        <p:spPr>
          <a:xfrm>
            <a:off x="490581" y="1566080"/>
            <a:ext cx="8196219" cy="4154984"/>
          </a:xfrm>
          <a:prstGeom prst="rect">
            <a:avLst/>
          </a:prstGeom>
          <a:noFill/>
        </p:spPr>
        <p:txBody>
          <a:bodyPr wrap="square">
            <a:spAutoFit/>
          </a:bodyPr>
          <a:lstStyle/>
          <a:p>
            <a:pPr marL="457200" marR="0" lvl="0" indent="-457200" algn="l" defTabSz="457200" rtl="0" eaLnBrk="1" fontAlgn="auto" latinLnBrk="0" hangingPunct="1">
              <a:lnSpc>
                <a:spcPct val="100000"/>
              </a:lnSpc>
              <a:spcBef>
                <a:spcPct val="0"/>
              </a:spcBef>
              <a:spcAft>
                <a:spcPts val="0"/>
              </a:spcAft>
              <a:buClrTx/>
              <a:buSzTx/>
              <a:buFontTx/>
              <a:buAutoNum type="arabicPeriod"/>
              <a:tabLst/>
              <a:defRPr/>
            </a:pPr>
            <a:r>
              <a:rPr kumimoji="0" lang="en-GB" sz="2400" b="0" i="0" u="none" strike="noStrike" kern="1200" cap="none" spc="0" normalizeH="0" baseline="0" noProof="0" dirty="0" err="1">
                <a:ln>
                  <a:noFill/>
                </a:ln>
                <a:effectLst/>
                <a:uLnTx/>
                <a:uFillTx/>
                <a:latin typeface="Calibri" panose="020F0502020204030204" pitchFamily="34" charset="0"/>
                <a:ea typeface="+mn-ea"/>
                <a:cs typeface="+mn-cs"/>
              </a:rPr>
              <a:t>Kannaland</a:t>
            </a:r>
            <a:r>
              <a:rPr kumimoji="0" lang="en-GB" sz="2400" b="0" i="0" u="none" strike="noStrike" kern="1200" cap="none" spc="0" normalizeH="0" baseline="0" noProof="0" dirty="0">
                <a:ln>
                  <a:noFill/>
                </a:ln>
                <a:effectLst/>
                <a:uLnTx/>
                <a:uFillTx/>
                <a:latin typeface="Calibri" panose="020F0502020204030204" pitchFamily="34" charset="0"/>
                <a:ea typeface="+mn-ea"/>
                <a:cs typeface="+mn-cs"/>
              </a:rPr>
              <a:t> Municipality is a category B Municipality and is situated in the Western Cape Province</a:t>
            </a:r>
          </a:p>
          <a:p>
            <a:pPr marL="457200" marR="0" lvl="0" indent="-457200" algn="l" defTabSz="457200" rtl="0" eaLnBrk="1" fontAlgn="auto" latinLnBrk="0" hangingPunct="1">
              <a:lnSpc>
                <a:spcPct val="100000"/>
              </a:lnSpc>
              <a:spcBef>
                <a:spcPct val="0"/>
              </a:spcBef>
              <a:spcAft>
                <a:spcPts val="0"/>
              </a:spcAft>
              <a:buClrTx/>
              <a:buSzTx/>
              <a:buFontTx/>
              <a:buAutoNum type="arabicPeriod"/>
              <a:tabLst/>
              <a:defRPr/>
            </a:pPr>
            <a:endParaRPr kumimoji="0" lang="en-GB" sz="2400" b="0" i="0" u="none" strike="noStrike" kern="1200" cap="none" spc="0" normalizeH="0" baseline="0" noProof="0" dirty="0">
              <a:ln>
                <a:noFill/>
              </a:ln>
              <a:effectLst/>
              <a:uLnTx/>
              <a:uFillTx/>
              <a:latin typeface="Calibri" panose="020F0502020204030204" pitchFamily="34" charset="0"/>
              <a:ea typeface="+mn-ea"/>
              <a:cs typeface="+mn-cs"/>
            </a:endParaRPr>
          </a:p>
          <a:p>
            <a:pPr marL="457200" indent="-457200">
              <a:spcBef>
                <a:spcPct val="0"/>
              </a:spcBef>
              <a:buFontTx/>
              <a:buAutoNum type="arabicPeriod"/>
              <a:defRPr/>
            </a:pPr>
            <a:r>
              <a:rPr lang="en-ZA" sz="2400" dirty="0" err="1"/>
              <a:t>Kannaland</a:t>
            </a:r>
            <a:r>
              <a:rPr lang="en-ZA" sz="2400" dirty="0"/>
              <a:t> Municipality comprises </a:t>
            </a:r>
            <a:r>
              <a:rPr lang="en-ZA" sz="2400" dirty="0" err="1"/>
              <a:t>Zoar</a:t>
            </a:r>
            <a:r>
              <a:rPr lang="en-ZA" sz="2400" dirty="0"/>
              <a:t>(3) Ladismith and Van </a:t>
            </a:r>
            <a:r>
              <a:rPr lang="en-ZA" sz="2400" dirty="0" err="1"/>
              <a:t>Wyksdorp</a:t>
            </a:r>
            <a:r>
              <a:rPr lang="en-ZA" sz="2400" dirty="0"/>
              <a:t>(W4) and </a:t>
            </a:r>
            <a:r>
              <a:rPr lang="en-ZA" sz="2400" dirty="0" err="1"/>
              <a:t>Calitzdorp</a:t>
            </a:r>
            <a:r>
              <a:rPr lang="en-ZA" sz="2400" dirty="0"/>
              <a:t>(2) </a:t>
            </a:r>
            <a:r>
              <a:rPr lang="en-ZA" sz="2400" dirty="0" err="1"/>
              <a:t>Nissanville</a:t>
            </a:r>
            <a:r>
              <a:rPr lang="en-ZA" sz="2400" dirty="0"/>
              <a:t> (W1)</a:t>
            </a:r>
          </a:p>
          <a:p>
            <a:pPr marL="457200" indent="-457200">
              <a:spcBef>
                <a:spcPct val="0"/>
              </a:spcBef>
              <a:buFontTx/>
              <a:buAutoNum type="arabicPeriod"/>
              <a:defRPr/>
            </a:pPr>
            <a:endParaRPr lang="en-ZA" sz="2400" dirty="0"/>
          </a:p>
          <a:p>
            <a:pPr marL="457200" indent="-457200">
              <a:spcBef>
                <a:spcPct val="0"/>
              </a:spcBef>
              <a:buFontTx/>
              <a:buAutoNum type="arabicPeriod"/>
              <a:defRPr/>
            </a:pPr>
            <a:r>
              <a:rPr lang="en-ZA" sz="2400" dirty="0"/>
              <a:t>According to the 2019 Local Government Socio Economic Profile for </a:t>
            </a:r>
            <a:r>
              <a:rPr lang="en-ZA" sz="2400" dirty="0" err="1"/>
              <a:t>Kannaland</a:t>
            </a:r>
            <a:r>
              <a:rPr lang="en-ZA" sz="2400" dirty="0"/>
              <a:t> have a population of 22 956 inhabitants and 7159 households.</a:t>
            </a:r>
          </a:p>
          <a:p>
            <a:pPr marL="457200" indent="-457200">
              <a:spcBef>
                <a:spcPct val="0"/>
              </a:spcBef>
              <a:buFontTx/>
              <a:buAutoNum type="arabicPeriod"/>
              <a:defRPr/>
            </a:pPr>
            <a:endParaRPr lang="en-ZA" sz="2400" b="1" dirty="0"/>
          </a:p>
          <a:p>
            <a:pPr marL="457200" marR="0" lvl="0" indent="-457200" algn="l" defTabSz="457200" rtl="0" eaLnBrk="1" fontAlgn="auto" latinLnBrk="0" hangingPunct="1">
              <a:lnSpc>
                <a:spcPct val="100000"/>
              </a:lnSpc>
              <a:spcBef>
                <a:spcPct val="0"/>
              </a:spcBef>
              <a:spcAft>
                <a:spcPts val="0"/>
              </a:spcAft>
              <a:buClrTx/>
              <a:buSzTx/>
              <a:buFontTx/>
              <a:buAutoNum type="arabicPeriod"/>
              <a:tabLst/>
              <a:defRPr/>
            </a:pPr>
            <a:endParaRPr kumimoji="0" lang="en-ZA" sz="2400" b="0" i="0" u="none" strike="noStrike" kern="1200" cap="none" spc="0" normalizeH="0" baseline="0" noProof="0" dirty="0">
              <a:ln>
                <a:noFill/>
              </a:ln>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277587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302000" y="6267449"/>
            <a:ext cx="2413000" cy="461665"/>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Calibri"/>
              </a:rPr>
              <a:t>ings</a:t>
            </a:r>
          </a:p>
        </p:txBody>
      </p:sp>
      <p:sp>
        <p:nvSpPr>
          <p:cNvPr id="11" name="TextBox 10"/>
          <p:cNvSpPr txBox="1"/>
          <p:nvPr/>
        </p:nvSpPr>
        <p:spPr>
          <a:xfrm>
            <a:off x="-89281" y="5765617"/>
            <a:ext cx="6299962" cy="61555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ZA" sz="34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Inspiring Innovative  Competence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6AA11504-9D70-49BC-BBFC-17383540A298}" type="datetime3">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28 September 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899D642-E07A-654B-84DD-E90C11A5A8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409BD2C7-1D74-4346-8117-31A9FEAF4C37}"/>
              </a:ext>
            </a:extLst>
          </p:cNvPr>
          <p:cNvSpPr/>
          <p:nvPr/>
        </p:nvSpPr>
        <p:spPr>
          <a:xfrm>
            <a:off x="0" y="0"/>
            <a:ext cx="9144000" cy="1178350"/>
          </a:xfrm>
          <a:prstGeom prst="rect">
            <a:avLst/>
          </a:prstGeom>
          <a:solidFill>
            <a:schemeClr val="tx2"/>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itle 1">
            <a:extLst>
              <a:ext uri="{FF2B5EF4-FFF2-40B4-BE49-F238E27FC236}">
                <a16:creationId xmlns:a16="http://schemas.microsoft.com/office/drawing/2014/main" id="{11BCB14D-0DEC-47DE-876F-A2E850C14141}"/>
              </a:ext>
            </a:extLst>
          </p:cNvPr>
          <p:cNvSpPr txBox="1">
            <a:spLocks/>
          </p:cNvSpPr>
          <p:nvPr/>
        </p:nvSpPr>
        <p:spPr>
          <a:xfrm>
            <a:off x="0" y="128886"/>
            <a:ext cx="7886700" cy="5952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R="0" lvl="0" indent="0" algn="l" fontAlgn="auto">
              <a:lnSpc>
                <a:spcPct val="100000"/>
              </a:lnSpc>
              <a:spcAft>
                <a:spcPts val="0"/>
              </a:spcAft>
              <a:buClrTx/>
              <a:buSzTx/>
              <a:tabLst/>
              <a:defRPr/>
            </a:pPr>
            <a:r>
              <a:rPr lang="en-GB" sz="3600" dirty="0">
                <a:solidFill>
                  <a:schemeClr val="bg1"/>
                </a:solidFill>
                <a:latin typeface="Calibri" panose="020F0502020204030204" pitchFamily="34" charset="0"/>
              </a:rPr>
              <a:t>BACKGROUND: COVID 19 STATS  </a:t>
            </a:r>
            <a:endParaRPr lang="en-ZA" sz="3600" dirty="0">
              <a:solidFill>
                <a:schemeClr val="bg1"/>
              </a:solidFill>
              <a:latin typeface="Calibri" panose="020F0502020204030204" pitchFamily="34" charset="0"/>
            </a:endParaRPr>
          </a:p>
        </p:txBody>
      </p:sp>
      <p:pic>
        <p:nvPicPr>
          <p:cNvPr id="2" name="Picture 3">
            <a:extLst>
              <a:ext uri="{FF2B5EF4-FFF2-40B4-BE49-F238E27FC236}">
                <a16:creationId xmlns:a16="http://schemas.microsoft.com/office/drawing/2014/main" id="{3B0FBFAA-49B1-4EF6-B24D-98015DFB66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0614" y="331842"/>
            <a:ext cx="3115697" cy="928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A43E4CCB-FE36-4F37-94D8-0D92E40ECD6A}"/>
              </a:ext>
            </a:extLst>
          </p:cNvPr>
          <p:cNvSpPr txBox="1"/>
          <p:nvPr/>
        </p:nvSpPr>
        <p:spPr>
          <a:xfrm>
            <a:off x="457200" y="1396782"/>
            <a:ext cx="7886700" cy="532903"/>
          </a:xfrm>
          <a:prstGeom prst="rect">
            <a:avLst/>
          </a:prstGeom>
          <a:noFill/>
        </p:spPr>
        <p:txBody>
          <a:bodyPr wrap="square">
            <a:spAutoFit/>
          </a:bodyPr>
          <a:lstStyle/>
          <a:p>
            <a:pPr marL="514350" marR="0" lvl="1" indent="-514350" algn="ctr" defTabSz="342900" rtl="0" eaLnBrk="1" fontAlgn="auto" latinLnBrk="0" hangingPunct="1">
              <a:lnSpc>
                <a:spcPct val="107000"/>
              </a:lnSpc>
              <a:spcBef>
                <a:spcPct val="20000"/>
              </a:spcBef>
              <a:spcAft>
                <a:spcPts val="0"/>
              </a:spcAft>
              <a:buClrTx/>
              <a:buSzTx/>
              <a:buFont typeface="+mj-lt"/>
              <a:buAutoNum type="arabicPeriod"/>
              <a:tabLst/>
              <a:defRPr/>
            </a:pPr>
            <a:endParaRPr kumimoji="0" lang="en-GB" sz="2800" b="1" i="0" u="sng" strike="noStrike" kern="1200" cap="none" spc="0" normalizeH="0" baseline="0" noProof="0" dirty="0">
              <a:ln>
                <a:noFill/>
              </a:ln>
              <a:solidFill>
                <a:prstClr val="black"/>
              </a:solidFill>
              <a:effectLst/>
              <a:uLnTx/>
              <a:uFillTx/>
              <a:latin typeface="+mj-lt"/>
              <a:ea typeface="+mn-ea"/>
              <a:cs typeface="+mn-cs"/>
            </a:endParaRPr>
          </a:p>
        </p:txBody>
      </p:sp>
      <p:sp>
        <p:nvSpPr>
          <p:cNvPr id="12" name="TextBox 11">
            <a:extLst>
              <a:ext uri="{FF2B5EF4-FFF2-40B4-BE49-F238E27FC236}">
                <a16:creationId xmlns:a16="http://schemas.microsoft.com/office/drawing/2014/main" id="{A43E4CCB-FE36-4F37-94D8-0D92E40ECD6A}"/>
              </a:ext>
            </a:extLst>
          </p:cNvPr>
          <p:cNvSpPr txBox="1"/>
          <p:nvPr/>
        </p:nvSpPr>
        <p:spPr>
          <a:xfrm>
            <a:off x="179614" y="1396782"/>
            <a:ext cx="8426857" cy="4363310"/>
          </a:xfrm>
          <a:prstGeom prst="rect">
            <a:avLst/>
          </a:prstGeom>
          <a:noFill/>
        </p:spPr>
        <p:txBody>
          <a:bodyPr wrap="square">
            <a:spAutoFit/>
          </a:bodyPr>
          <a:lstStyle/>
          <a:p>
            <a:pPr marL="171450" lvl="1" indent="-171450" defTabSz="342900">
              <a:lnSpc>
                <a:spcPct val="107000"/>
              </a:lnSpc>
              <a:spcBef>
                <a:spcPct val="20000"/>
              </a:spcBef>
              <a:buFont typeface="Wingdings" panose="05000000000000000000" pitchFamily="2" charset="2"/>
              <a:buChar char="v"/>
              <a:defRPr/>
            </a:pPr>
            <a:r>
              <a:rPr lang="en-GB" sz="2800" dirty="0">
                <a:solidFill>
                  <a:prstClr val="black"/>
                </a:solidFill>
                <a:latin typeface="+mj-lt"/>
              </a:rPr>
              <a:t> Total cases – 1716 </a:t>
            </a:r>
          </a:p>
          <a:p>
            <a:pPr marL="171450" lvl="1" indent="-171450" defTabSz="342900">
              <a:lnSpc>
                <a:spcPct val="107000"/>
              </a:lnSpc>
              <a:spcBef>
                <a:spcPct val="20000"/>
              </a:spcBef>
              <a:buFont typeface="Wingdings" panose="05000000000000000000" pitchFamily="2" charset="2"/>
              <a:buChar char="v"/>
              <a:defRPr/>
            </a:pPr>
            <a:r>
              <a:rPr lang="en-GB" sz="2800" dirty="0">
                <a:solidFill>
                  <a:prstClr val="black"/>
                </a:solidFill>
                <a:latin typeface="+mj-lt"/>
              </a:rPr>
              <a:t> Recovered - 1551</a:t>
            </a:r>
            <a:endParaRPr kumimoji="0" lang="en-GB" sz="2800" b="0" i="0" u="none" strike="noStrike" kern="1200" cap="none" spc="0" normalizeH="0" baseline="0" noProof="0" dirty="0">
              <a:ln>
                <a:noFill/>
              </a:ln>
              <a:solidFill>
                <a:prstClr val="black"/>
              </a:solidFill>
              <a:effectLst/>
              <a:uLnTx/>
              <a:uFillTx/>
              <a:latin typeface="+mj-lt"/>
            </a:endParaRPr>
          </a:p>
          <a:p>
            <a:pPr marL="171450" lvl="1" indent="-171450" defTabSz="342900">
              <a:lnSpc>
                <a:spcPct val="107000"/>
              </a:lnSpc>
              <a:spcBef>
                <a:spcPct val="20000"/>
              </a:spcBef>
              <a:buFont typeface="Wingdings" panose="05000000000000000000" pitchFamily="2" charset="2"/>
              <a:buChar char="v"/>
              <a:defRPr/>
            </a:pPr>
            <a:r>
              <a:rPr lang="en-ZA" sz="2800" dirty="0">
                <a:solidFill>
                  <a:prstClr val="black"/>
                </a:solidFill>
                <a:latin typeface="+mj-lt"/>
              </a:rPr>
              <a:t> Deaths - 74</a:t>
            </a:r>
            <a:endParaRPr kumimoji="0" lang="en-ZA" sz="2800" b="0" i="0" u="none" strike="noStrike" kern="1200" cap="none" spc="0" normalizeH="0" baseline="0" noProof="0" dirty="0">
              <a:ln>
                <a:noFill/>
              </a:ln>
              <a:solidFill>
                <a:prstClr val="black"/>
              </a:solidFill>
              <a:effectLst/>
              <a:uLnTx/>
              <a:uFillTx/>
              <a:latin typeface="+mj-lt"/>
            </a:endParaRPr>
          </a:p>
          <a:p>
            <a:pPr marL="171450" marR="0" lvl="1" indent="-171450" algn="l" defTabSz="342900" rtl="0" eaLnBrk="1" fontAlgn="auto" latinLnBrk="0" hangingPunct="1">
              <a:lnSpc>
                <a:spcPct val="107000"/>
              </a:lnSpc>
              <a:spcBef>
                <a:spcPct val="20000"/>
              </a:spcBef>
              <a:spcAft>
                <a:spcPts val="0"/>
              </a:spcAft>
              <a:buClrTx/>
              <a:buSzTx/>
              <a:buFont typeface="Wingdings" panose="05000000000000000000" pitchFamily="2" charset="2"/>
              <a:buChar char="v"/>
              <a:tabLst/>
              <a:defRPr/>
            </a:pPr>
            <a:r>
              <a:rPr lang="en-ZA" sz="2800" dirty="0">
                <a:solidFill>
                  <a:prstClr val="black"/>
                </a:solidFill>
                <a:latin typeface="+mj-lt"/>
              </a:rPr>
              <a:t> Active - 38</a:t>
            </a:r>
          </a:p>
          <a:p>
            <a:pPr marL="171450" lvl="1" indent="-171450" defTabSz="342900">
              <a:lnSpc>
                <a:spcPct val="107000"/>
              </a:lnSpc>
              <a:spcBef>
                <a:spcPct val="20000"/>
              </a:spcBef>
              <a:buFont typeface="Wingdings" panose="05000000000000000000" pitchFamily="2" charset="2"/>
              <a:buChar char="v"/>
              <a:defRPr/>
            </a:pPr>
            <a:r>
              <a:rPr lang="pt-BR" sz="2800" dirty="0">
                <a:solidFill>
                  <a:prstClr val="black"/>
                </a:solidFill>
                <a:latin typeface="+mj-lt"/>
              </a:rPr>
              <a:t> J&amp;J Program (total): </a:t>
            </a:r>
            <a:r>
              <a:rPr lang="en-US" sz="2800" dirty="0">
                <a:solidFill>
                  <a:prstClr val="black"/>
                </a:solidFill>
                <a:latin typeface="+mj-lt"/>
              </a:rPr>
              <a:t>1187</a:t>
            </a:r>
            <a:endParaRPr lang="en-ZA" sz="2800" dirty="0">
              <a:solidFill>
                <a:prstClr val="black"/>
              </a:solidFill>
              <a:latin typeface="+mj-lt"/>
            </a:endParaRPr>
          </a:p>
          <a:p>
            <a:pPr marL="171450" lvl="1" indent="-171450" defTabSz="342900">
              <a:lnSpc>
                <a:spcPct val="107000"/>
              </a:lnSpc>
              <a:spcBef>
                <a:spcPct val="20000"/>
              </a:spcBef>
              <a:buFont typeface="Wingdings" panose="05000000000000000000" pitchFamily="2" charset="2"/>
              <a:buChar char="v"/>
              <a:defRPr/>
            </a:pPr>
            <a:r>
              <a:rPr lang="en-US" sz="2800" dirty="0">
                <a:solidFill>
                  <a:prstClr val="black"/>
                </a:solidFill>
                <a:latin typeface="+mj-lt"/>
              </a:rPr>
              <a:t> Pfizer first dose:  6748</a:t>
            </a:r>
          </a:p>
          <a:p>
            <a:pPr marL="171450" lvl="1" indent="-171450" defTabSz="342900">
              <a:lnSpc>
                <a:spcPct val="107000"/>
              </a:lnSpc>
              <a:spcBef>
                <a:spcPct val="20000"/>
              </a:spcBef>
              <a:buFont typeface="Wingdings" panose="05000000000000000000" pitchFamily="2" charset="2"/>
              <a:buChar char="v"/>
              <a:defRPr/>
            </a:pPr>
            <a:endParaRPr lang="en-US" sz="2800" dirty="0">
              <a:solidFill>
                <a:prstClr val="black"/>
              </a:solidFill>
              <a:latin typeface="+mj-lt"/>
            </a:endParaRPr>
          </a:p>
          <a:p>
            <a:pPr marL="0" lvl="1" algn="ctr" defTabSz="342900">
              <a:lnSpc>
                <a:spcPct val="107000"/>
              </a:lnSpc>
              <a:spcBef>
                <a:spcPct val="20000"/>
              </a:spcBef>
              <a:defRPr/>
            </a:pPr>
            <a:r>
              <a:rPr lang="en-US" sz="2800" b="1" dirty="0">
                <a:solidFill>
                  <a:prstClr val="black"/>
                </a:solidFill>
                <a:latin typeface="+mj-lt"/>
              </a:rPr>
              <a:t>14 SEPTEMBER 2021</a:t>
            </a:r>
            <a:endParaRPr lang="en-ZA" sz="2800" b="1" dirty="0">
              <a:solidFill>
                <a:prstClr val="black"/>
              </a:solidFill>
              <a:latin typeface="+mj-lt"/>
            </a:endParaRPr>
          </a:p>
        </p:txBody>
      </p:sp>
    </p:spTree>
    <p:extLst>
      <p:ext uri="{BB962C8B-B14F-4D97-AF65-F5344CB8AC3E}">
        <p14:creationId xmlns:p14="http://schemas.microsoft.com/office/powerpoint/2010/main" val="2349226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302000" y="6267449"/>
            <a:ext cx="2413000" cy="461665"/>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Calibri"/>
              </a:rPr>
              <a:t>ings</a:t>
            </a:r>
          </a:p>
        </p:txBody>
      </p:sp>
      <p:sp>
        <p:nvSpPr>
          <p:cNvPr id="11" name="TextBox 10"/>
          <p:cNvSpPr txBox="1"/>
          <p:nvPr/>
        </p:nvSpPr>
        <p:spPr>
          <a:xfrm>
            <a:off x="-89281" y="5765617"/>
            <a:ext cx="6299962" cy="61555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ZA" sz="34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Inspiring Innovative  Competence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E1B11529-1831-4B80-A0D8-250439B28492}" type="datetime3">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t>28 September 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899D642-E07A-654B-84DD-E90C11A5A8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409BD2C7-1D74-4346-8117-31A9FEAF4C37}"/>
              </a:ext>
            </a:extLst>
          </p:cNvPr>
          <p:cNvSpPr/>
          <p:nvPr/>
        </p:nvSpPr>
        <p:spPr>
          <a:xfrm>
            <a:off x="0" y="0"/>
            <a:ext cx="9144000" cy="1178350"/>
          </a:xfrm>
          <a:prstGeom prst="rect">
            <a:avLst/>
          </a:pr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path path="circle">
              <a:fillToRect l="50000" t="50000" r="50000" b="50000"/>
            </a:path>
            <a:tileRect/>
          </a:grad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Title 1">
            <a:extLst>
              <a:ext uri="{FF2B5EF4-FFF2-40B4-BE49-F238E27FC236}">
                <a16:creationId xmlns:a16="http://schemas.microsoft.com/office/drawing/2014/main" id="{8710116E-9368-4E61-85F2-77F6D8934F13}"/>
              </a:ext>
            </a:extLst>
          </p:cNvPr>
          <p:cNvSpPr txBox="1">
            <a:spLocks/>
          </p:cNvSpPr>
          <p:nvPr/>
        </p:nvSpPr>
        <p:spPr>
          <a:xfrm>
            <a:off x="-63500" y="-93201"/>
            <a:ext cx="6863693" cy="103827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sz="3600" dirty="0">
                <a:solidFill>
                  <a:schemeClr val="bg1"/>
                </a:solidFill>
                <a:latin typeface="Calibri" panose="020F0502020204030204" pitchFamily="34" charset="0"/>
              </a:rPr>
              <a:t>BACKGROUND: SERVICE DELIVERY</a:t>
            </a:r>
            <a:endParaRPr lang="en-ZA" sz="3600" dirty="0">
              <a:solidFill>
                <a:schemeClr val="bg1"/>
              </a:solidFill>
              <a:latin typeface="Calibri" panose="020F0502020204030204" pitchFamily="34" charset="0"/>
            </a:endParaRPr>
          </a:p>
        </p:txBody>
      </p:sp>
      <p:pic>
        <p:nvPicPr>
          <p:cNvPr id="2" name="Picture 3">
            <a:extLst>
              <a:ext uri="{FF2B5EF4-FFF2-40B4-BE49-F238E27FC236}">
                <a16:creationId xmlns:a16="http://schemas.microsoft.com/office/drawing/2014/main" id="{90E1FB84-92D5-4466-8CFD-39CBEDFFF4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051" y="313745"/>
            <a:ext cx="3115697" cy="945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B33454A8-BE3D-4604-94DA-94BF456ED676}"/>
              </a:ext>
            </a:extLst>
          </p:cNvPr>
          <p:cNvSpPr txBox="1"/>
          <p:nvPr/>
        </p:nvSpPr>
        <p:spPr>
          <a:xfrm>
            <a:off x="490581" y="1566080"/>
            <a:ext cx="8196219" cy="4832092"/>
          </a:xfrm>
          <a:prstGeom prst="rect">
            <a:avLst/>
          </a:prstGeom>
          <a:noFill/>
        </p:spPr>
        <p:txBody>
          <a:bodyPr wrap="square">
            <a:spAutoFit/>
          </a:bodyPr>
          <a:lstStyle/>
          <a:p>
            <a:pPr algn="ctr"/>
            <a:r>
              <a:rPr lang="en-ZA" sz="2800" b="1" u="sng" dirty="0"/>
              <a:t>SERVICE DELIVERY (SEP 2019)</a:t>
            </a:r>
          </a:p>
          <a:p>
            <a:r>
              <a:rPr lang="en-ZA" sz="2800" b="1" u="sng" dirty="0"/>
              <a:t>Access to water:</a:t>
            </a:r>
          </a:p>
          <a:p>
            <a:r>
              <a:rPr lang="en-ZA" sz="2800" dirty="0"/>
              <a:t>94.3% </a:t>
            </a:r>
          </a:p>
          <a:p>
            <a:r>
              <a:rPr lang="en-ZA" sz="2800" b="1" u="sng" dirty="0"/>
              <a:t>Access to sanitation:</a:t>
            </a:r>
          </a:p>
          <a:p>
            <a:r>
              <a:rPr lang="en-ZA" sz="2800" dirty="0"/>
              <a:t>84.5%</a:t>
            </a:r>
          </a:p>
          <a:p>
            <a:r>
              <a:rPr lang="en-ZA" sz="2800" b="1" u="sng" dirty="0"/>
              <a:t>Access to electricity:</a:t>
            </a:r>
          </a:p>
          <a:p>
            <a:r>
              <a:rPr lang="en-ZA" sz="2800" dirty="0"/>
              <a:t>85.7% </a:t>
            </a:r>
          </a:p>
          <a:p>
            <a:r>
              <a:rPr lang="en-ZA" sz="2800" b="1" u="sng" dirty="0"/>
              <a:t>Access to waste removal:</a:t>
            </a:r>
          </a:p>
          <a:p>
            <a:r>
              <a:rPr lang="en-ZA" sz="2800" dirty="0"/>
              <a:t>79.2% </a:t>
            </a:r>
          </a:p>
          <a:p>
            <a:r>
              <a:rPr lang="en-ZA" sz="2800" b="1" u="sng" dirty="0"/>
              <a:t>Access to adequate housing:</a:t>
            </a:r>
          </a:p>
          <a:p>
            <a:r>
              <a:rPr lang="en-ZA" sz="2800" dirty="0"/>
              <a:t>97.4%</a:t>
            </a:r>
            <a:endParaRPr kumimoji="0" lang="en-ZA" sz="2400" i="0" u="none" strike="noStrike" kern="1200" cap="none" spc="0" normalizeH="0" baseline="0" noProof="0" dirty="0">
              <a:ln>
                <a:noFill/>
              </a:ln>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820012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302000" y="6267449"/>
            <a:ext cx="2413000" cy="461665"/>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Calibri"/>
              </a:rPr>
              <a:t>ings</a:t>
            </a:r>
          </a:p>
        </p:txBody>
      </p:sp>
      <p:sp>
        <p:nvSpPr>
          <p:cNvPr id="11" name="TextBox 10"/>
          <p:cNvSpPr txBox="1"/>
          <p:nvPr/>
        </p:nvSpPr>
        <p:spPr>
          <a:xfrm>
            <a:off x="-89281" y="5765617"/>
            <a:ext cx="6299962" cy="61555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ZA" sz="34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Inspiring Innovative  Competence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E1B11529-1831-4B80-A0D8-250439B28492}" type="datetime3">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t>28 September 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899D642-E07A-654B-84DD-E90C11A5A8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409BD2C7-1D74-4346-8117-31A9FEAF4C37}"/>
              </a:ext>
            </a:extLst>
          </p:cNvPr>
          <p:cNvSpPr/>
          <p:nvPr/>
        </p:nvSpPr>
        <p:spPr>
          <a:xfrm>
            <a:off x="16690" y="0"/>
            <a:ext cx="9144000" cy="1178350"/>
          </a:xfrm>
          <a:prstGeom prst="rect">
            <a:avLst/>
          </a:pr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path path="circle">
              <a:fillToRect l="50000" t="50000" r="50000" b="50000"/>
            </a:path>
            <a:tileRect/>
          </a:gradFill>
          <a:ln>
            <a:noFill/>
          </a:ln>
        </p:spPr>
        <p:style>
          <a:lnRef idx="2">
            <a:schemeClr val="dk1"/>
          </a:lnRef>
          <a:fillRef idx="1">
            <a:schemeClr val="lt1"/>
          </a:fillRef>
          <a:effectRef idx="0">
            <a:schemeClr val="dk1"/>
          </a:effectRef>
          <a:fontRef idx="minor">
            <a:schemeClr val="dk1"/>
          </a:fontRef>
        </p:style>
        <p:txBody>
          <a:bodyPr rtlCol="0" anchor="ctr"/>
          <a:lstStyle/>
          <a:p>
            <a:pPr algn="l"/>
            <a:endParaRPr lang="en-GB" sz="2800" dirty="0">
              <a:solidFill>
                <a:schemeClr val="bg1"/>
              </a:solidFill>
              <a:latin typeface="Calibri" panose="020F0502020204030204" pitchFamily="34" charset="0"/>
            </a:endParaRPr>
          </a:p>
          <a:p>
            <a:pPr algn="l"/>
            <a:r>
              <a:rPr lang="en-GB" sz="2800" dirty="0">
                <a:solidFill>
                  <a:schemeClr val="bg1"/>
                </a:solidFill>
                <a:latin typeface="Calibri" panose="020F0502020204030204" pitchFamily="34" charset="0"/>
              </a:rPr>
              <a:t>2020/2021 UNAUDITED ANNUAL PERFORMANCE</a:t>
            </a:r>
          </a:p>
        </p:txBody>
      </p:sp>
      <p:sp>
        <p:nvSpPr>
          <p:cNvPr id="7" name="Title 1">
            <a:extLst>
              <a:ext uri="{FF2B5EF4-FFF2-40B4-BE49-F238E27FC236}">
                <a16:creationId xmlns:a16="http://schemas.microsoft.com/office/drawing/2014/main" id="{8710116E-9368-4E61-85F2-77F6D8934F13}"/>
              </a:ext>
            </a:extLst>
          </p:cNvPr>
          <p:cNvSpPr txBox="1">
            <a:spLocks/>
          </p:cNvSpPr>
          <p:nvPr/>
        </p:nvSpPr>
        <p:spPr>
          <a:xfrm>
            <a:off x="-63500" y="-93201"/>
            <a:ext cx="5714999" cy="103827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ZA" sz="3600" dirty="0">
              <a:solidFill>
                <a:schemeClr val="bg1"/>
              </a:solidFill>
              <a:latin typeface="Calibri" panose="020F0502020204030204" pitchFamily="34" charset="0"/>
            </a:endParaRPr>
          </a:p>
        </p:txBody>
      </p:sp>
      <p:pic>
        <p:nvPicPr>
          <p:cNvPr id="2" name="Picture 3">
            <a:extLst>
              <a:ext uri="{FF2B5EF4-FFF2-40B4-BE49-F238E27FC236}">
                <a16:creationId xmlns:a16="http://schemas.microsoft.com/office/drawing/2014/main" id="{90E1FB84-92D5-4466-8CFD-39CBEDFFF4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1499" y="-121146"/>
            <a:ext cx="3115697" cy="945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B33454A8-BE3D-4604-94DA-94BF456ED676}"/>
              </a:ext>
            </a:extLst>
          </p:cNvPr>
          <p:cNvSpPr txBox="1"/>
          <p:nvPr/>
        </p:nvSpPr>
        <p:spPr>
          <a:xfrm>
            <a:off x="490581" y="1566080"/>
            <a:ext cx="8196219" cy="830997"/>
          </a:xfrm>
          <a:prstGeom prst="rect">
            <a:avLst/>
          </a:prstGeom>
          <a:noFill/>
        </p:spPr>
        <p:txBody>
          <a:bodyPr wrap="square">
            <a:spAutoFit/>
          </a:bodyPr>
          <a:lstStyle/>
          <a:p>
            <a:pPr marL="457200" indent="-457200">
              <a:spcBef>
                <a:spcPct val="0"/>
              </a:spcBef>
              <a:buFontTx/>
              <a:buAutoNum type="arabicPeriod"/>
              <a:defRPr/>
            </a:pPr>
            <a:endParaRPr lang="en-ZA" sz="2400" b="1" dirty="0"/>
          </a:p>
          <a:p>
            <a:pPr marL="457200" marR="0" lvl="0" indent="-457200" algn="l" defTabSz="457200" rtl="0" eaLnBrk="1" fontAlgn="auto" latinLnBrk="0" hangingPunct="1">
              <a:lnSpc>
                <a:spcPct val="100000"/>
              </a:lnSpc>
              <a:spcBef>
                <a:spcPct val="0"/>
              </a:spcBef>
              <a:spcAft>
                <a:spcPts val="0"/>
              </a:spcAft>
              <a:buClrTx/>
              <a:buSzTx/>
              <a:buFontTx/>
              <a:buAutoNum type="arabicPeriod"/>
              <a:tabLst/>
              <a:defRPr/>
            </a:pPr>
            <a:endParaRPr kumimoji="0" lang="en-ZA" sz="2400" b="0" i="0" u="none" strike="noStrike" kern="1200" cap="none" spc="0" normalizeH="0" baseline="0" noProof="0" dirty="0">
              <a:ln>
                <a:noFill/>
              </a:ln>
              <a:effectLst/>
              <a:uLnTx/>
              <a:uFillTx/>
              <a:latin typeface="Calibri" panose="020F0502020204030204" pitchFamily="34" charset="0"/>
              <a:ea typeface="+mn-ea"/>
              <a:cs typeface="+mn-cs"/>
            </a:endParaRPr>
          </a:p>
        </p:txBody>
      </p:sp>
      <p:graphicFrame>
        <p:nvGraphicFramePr>
          <p:cNvPr id="3" name="Table 8">
            <a:extLst>
              <a:ext uri="{FF2B5EF4-FFF2-40B4-BE49-F238E27FC236}">
                <a16:creationId xmlns:a16="http://schemas.microsoft.com/office/drawing/2014/main" id="{9BEA3CDD-E1A6-4D48-B112-49B90215C0F8}"/>
              </a:ext>
            </a:extLst>
          </p:cNvPr>
          <p:cNvGraphicFramePr>
            <a:graphicFrameLocks noGrp="1"/>
          </p:cNvGraphicFramePr>
          <p:nvPr>
            <p:extLst>
              <p:ext uri="{D42A27DB-BD31-4B8C-83A1-F6EECF244321}">
                <p14:modId xmlns:p14="http://schemas.microsoft.com/office/powerpoint/2010/main" val="2895712040"/>
              </p:ext>
            </p:extLst>
          </p:nvPr>
        </p:nvGraphicFramePr>
        <p:xfrm>
          <a:off x="147144" y="1547683"/>
          <a:ext cx="8755117" cy="5266035"/>
        </p:xfrm>
        <a:graphic>
          <a:graphicData uri="http://schemas.openxmlformats.org/drawingml/2006/table">
            <a:tbl>
              <a:tblPr firstRow="1" bandRow="1">
                <a:tableStyleId>{5C22544A-7EE6-4342-B048-85BDC9FD1C3A}</a:tableStyleId>
              </a:tblPr>
              <a:tblGrid>
                <a:gridCol w="701942">
                  <a:extLst>
                    <a:ext uri="{9D8B030D-6E8A-4147-A177-3AD203B41FA5}">
                      <a16:colId xmlns:a16="http://schemas.microsoft.com/office/drawing/2014/main" val="3221606056"/>
                    </a:ext>
                  </a:extLst>
                </a:gridCol>
                <a:gridCol w="3457412">
                  <a:extLst>
                    <a:ext uri="{9D8B030D-6E8A-4147-A177-3AD203B41FA5}">
                      <a16:colId xmlns:a16="http://schemas.microsoft.com/office/drawing/2014/main" val="3822962815"/>
                    </a:ext>
                  </a:extLst>
                </a:gridCol>
                <a:gridCol w="4595763">
                  <a:extLst>
                    <a:ext uri="{9D8B030D-6E8A-4147-A177-3AD203B41FA5}">
                      <a16:colId xmlns:a16="http://schemas.microsoft.com/office/drawing/2014/main" val="990929845"/>
                    </a:ext>
                  </a:extLst>
                </a:gridCol>
              </a:tblGrid>
              <a:tr h="348449">
                <a:tc>
                  <a:txBody>
                    <a:bodyPr/>
                    <a:lstStyle/>
                    <a:p>
                      <a:r>
                        <a:rPr lang="en-GB" dirty="0"/>
                        <a:t>No</a:t>
                      </a:r>
                      <a:endParaRPr lang="en-ZA" dirty="0"/>
                    </a:p>
                  </a:txBody>
                  <a:tcPr/>
                </a:tc>
                <a:tc>
                  <a:txBody>
                    <a:bodyPr/>
                    <a:lstStyle/>
                    <a:p>
                      <a:r>
                        <a:rPr lang="en-GB" dirty="0"/>
                        <a:t>PERFORMANCE</a:t>
                      </a:r>
                      <a:endParaRPr lang="en-ZA" dirty="0"/>
                    </a:p>
                  </a:txBody>
                  <a:tcPr/>
                </a:tc>
                <a:tc>
                  <a:txBody>
                    <a:bodyPr/>
                    <a:lstStyle/>
                    <a:p>
                      <a:r>
                        <a:rPr lang="en-GB" dirty="0"/>
                        <a:t>CHALLENGES</a:t>
                      </a:r>
                      <a:endParaRPr lang="en-ZA" dirty="0"/>
                    </a:p>
                  </a:txBody>
                  <a:tcPr/>
                </a:tc>
                <a:extLst>
                  <a:ext uri="{0D108BD9-81ED-4DB2-BD59-A6C34878D82A}">
                    <a16:rowId xmlns:a16="http://schemas.microsoft.com/office/drawing/2014/main" val="3288891619"/>
                  </a:ext>
                </a:extLst>
              </a:tr>
              <a:tr h="388323">
                <a:tc gridSpan="3">
                  <a:txBody>
                    <a:bodyPr/>
                    <a:lstStyle/>
                    <a:p>
                      <a:pPr algn="ctr" defTabSz="342900">
                        <a:spcBef>
                          <a:spcPct val="0"/>
                        </a:spcBef>
                        <a:defRPr/>
                      </a:pPr>
                      <a:r>
                        <a:rPr lang="en-GB" b="1" u="sng" dirty="0">
                          <a:latin typeface="Calibri" panose="020F0502020204030204" pitchFamily="34" charset="0"/>
                        </a:rPr>
                        <a:t>P</a:t>
                      </a:r>
                      <a:r>
                        <a:rPr lang="en-ZA" b="1" u="sng" dirty="0">
                          <a:latin typeface="Calibri" panose="020F0502020204030204" pitchFamily="34" charset="0"/>
                        </a:rPr>
                        <a:t>DO 1 ACCESS TO RELIABLE INFRASTRUCTURE</a:t>
                      </a:r>
                      <a:endParaRPr lang="en-ZA" dirty="0">
                        <a:latin typeface="Calibri" panose="020F0502020204030204" pitchFamily="34" charset="0"/>
                      </a:endParaRPr>
                    </a:p>
                  </a:txBody>
                  <a:tcPr/>
                </a:tc>
                <a:tc hMerge="1">
                  <a:txBody>
                    <a:bodyPr/>
                    <a:lstStyle/>
                    <a:p>
                      <a:endParaRPr lang="en-ZA" dirty="0"/>
                    </a:p>
                  </a:txBody>
                  <a:tcPr/>
                </a:tc>
                <a:tc hMerge="1">
                  <a:txBody>
                    <a:bodyPr/>
                    <a:lstStyle/>
                    <a:p>
                      <a:endParaRPr lang="en-ZA" dirty="0"/>
                    </a:p>
                  </a:txBody>
                  <a:tcPr/>
                </a:tc>
                <a:extLst>
                  <a:ext uri="{0D108BD9-81ED-4DB2-BD59-A6C34878D82A}">
                    <a16:rowId xmlns:a16="http://schemas.microsoft.com/office/drawing/2014/main" val="3069570438"/>
                  </a:ext>
                </a:extLst>
              </a:tr>
              <a:tr h="475422">
                <a:tc>
                  <a:txBody>
                    <a:bodyPr/>
                    <a:lstStyle/>
                    <a:p>
                      <a:r>
                        <a:rPr lang="en-GB" dirty="0"/>
                        <a:t>1.</a:t>
                      </a:r>
                      <a:endParaRPr lang="en-ZA" dirty="0"/>
                    </a:p>
                  </a:txBody>
                  <a:tcPr/>
                </a:tc>
                <a:tc>
                  <a:txBody>
                    <a:bodyPr/>
                    <a:lstStyle/>
                    <a:p>
                      <a:r>
                        <a:rPr lang="en-GB" dirty="0"/>
                        <a:t>ZERO KPIS MET</a:t>
                      </a:r>
                      <a:endParaRPr lang="en-ZA" dirty="0"/>
                    </a:p>
                  </a:txBody>
                  <a:tcPr/>
                </a:tc>
                <a:tc>
                  <a:txBody>
                    <a:bodyPr/>
                    <a:lstStyle/>
                    <a:p>
                      <a:r>
                        <a:rPr lang="en-GB" dirty="0"/>
                        <a:t>Roll over of projects to 2021/2022 financial year</a:t>
                      </a:r>
                      <a:endParaRPr lang="en-ZA" dirty="0"/>
                    </a:p>
                  </a:txBody>
                  <a:tcPr/>
                </a:tc>
                <a:extLst>
                  <a:ext uri="{0D108BD9-81ED-4DB2-BD59-A6C34878D82A}">
                    <a16:rowId xmlns:a16="http://schemas.microsoft.com/office/drawing/2014/main" val="838769271"/>
                  </a:ext>
                </a:extLst>
              </a:tr>
              <a:tr h="295093">
                <a:tc gridSpan="3">
                  <a:txBody>
                    <a:bodyPr/>
                    <a:lstStyle/>
                    <a:p>
                      <a:pPr algn="ctr"/>
                      <a:r>
                        <a:rPr lang="en-GB" b="1" dirty="0"/>
                        <a:t>PDO 2 PROVIDE ADEQUATE SERVICES AND IMPROVE PUBLIC RELATIONS</a:t>
                      </a:r>
                      <a:endParaRPr lang="en-ZA" b="1" dirty="0"/>
                    </a:p>
                  </a:txBody>
                  <a:tcPr/>
                </a:tc>
                <a:tc hMerge="1">
                  <a:txBody>
                    <a:bodyPr/>
                    <a:lstStyle/>
                    <a:p>
                      <a:endParaRPr lang="en-ZA" dirty="0"/>
                    </a:p>
                  </a:txBody>
                  <a:tcPr/>
                </a:tc>
                <a:tc hMerge="1">
                  <a:txBody>
                    <a:bodyPr/>
                    <a:lstStyle/>
                    <a:p>
                      <a:endParaRPr lang="en-ZA" dirty="0"/>
                    </a:p>
                  </a:txBody>
                  <a:tcPr/>
                </a:tc>
                <a:extLst>
                  <a:ext uri="{0D108BD9-81ED-4DB2-BD59-A6C34878D82A}">
                    <a16:rowId xmlns:a16="http://schemas.microsoft.com/office/drawing/2014/main" val="710412766"/>
                  </a:ext>
                </a:extLst>
              </a:tr>
              <a:tr h="516413">
                <a:tc>
                  <a:txBody>
                    <a:bodyPr/>
                    <a:lstStyle/>
                    <a:p>
                      <a:r>
                        <a:rPr lang="en-GB" dirty="0"/>
                        <a:t>2.</a:t>
                      </a:r>
                      <a:endParaRPr lang="en-ZA" dirty="0"/>
                    </a:p>
                  </a:txBody>
                  <a:tcPr/>
                </a:tc>
                <a:tc>
                  <a:txBody>
                    <a:bodyPr/>
                    <a:lstStyle/>
                    <a:p>
                      <a:r>
                        <a:rPr lang="en-GB" dirty="0"/>
                        <a:t>70% OF KPIS MET AND 30% NOT MET</a:t>
                      </a:r>
                      <a:endParaRPr lang="en-ZA" dirty="0"/>
                    </a:p>
                  </a:txBody>
                  <a:tcPr/>
                </a:tc>
                <a:tc>
                  <a:txBody>
                    <a:bodyPr/>
                    <a:lstStyle/>
                    <a:p>
                      <a:r>
                        <a:rPr lang="en-GB" dirty="0"/>
                        <a:t>REVENUE COLLECTION</a:t>
                      </a:r>
                      <a:endParaRPr lang="en-ZA" dirty="0"/>
                    </a:p>
                  </a:txBody>
                  <a:tcPr/>
                </a:tc>
                <a:extLst>
                  <a:ext uri="{0D108BD9-81ED-4DB2-BD59-A6C34878D82A}">
                    <a16:rowId xmlns:a16="http://schemas.microsoft.com/office/drawing/2014/main" val="3848623959"/>
                  </a:ext>
                </a:extLst>
              </a:tr>
              <a:tr h="295093">
                <a:tc gridSpan="3">
                  <a:txBody>
                    <a:bodyPr/>
                    <a:lstStyle/>
                    <a:p>
                      <a:pPr algn="ctr"/>
                      <a:r>
                        <a:rPr lang="en-GB" b="1" dirty="0"/>
                        <a:t>PDO 3 SAFE COMMUNITIES AND MANAGEMENT OF TRAFFIC, ENVIRONMENTAL HEALTH, FIRE AND DISASTER MANAGEMENT</a:t>
                      </a:r>
                      <a:endParaRPr lang="en-ZA" b="1" dirty="0"/>
                    </a:p>
                  </a:txBody>
                  <a:tcPr/>
                </a:tc>
                <a:tc hMerge="1">
                  <a:txBody>
                    <a:bodyPr/>
                    <a:lstStyle/>
                    <a:p>
                      <a:endParaRPr lang="en-ZA" dirty="0"/>
                    </a:p>
                  </a:txBody>
                  <a:tcPr/>
                </a:tc>
                <a:tc hMerge="1">
                  <a:txBody>
                    <a:bodyPr/>
                    <a:lstStyle/>
                    <a:p>
                      <a:endParaRPr lang="en-ZA" dirty="0"/>
                    </a:p>
                  </a:txBody>
                  <a:tcPr/>
                </a:tc>
                <a:extLst>
                  <a:ext uri="{0D108BD9-81ED-4DB2-BD59-A6C34878D82A}">
                    <a16:rowId xmlns:a16="http://schemas.microsoft.com/office/drawing/2014/main" val="603251175"/>
                  </a:ext>
                </a:extLst>
              </a:tr>
              <a:tr h="516413">
                <a:tc>
                  <a:txBody>
                    <a:bodyPr/>
                    <a:lstStyle/>
                    <a:p>
                      <a:r>
                        <a:rPr lang="en-GB" dirty="0"/>
                        <a:t>3. </a:t>
                      </a:r>
                      <a:endParaRPr lang="en-ZA" dirty="0"/>
                    </a:p>
                  </a:txBody>
                  <a:tcPr/>
                </a:tc>
                <a:tc>
                  <a:txBody>
                    <a:bodyPr/>
                    <a:lstStyle/>
                    <a:p>
                      <a:r>
                        <a:rPr lang="en-GB" dirty="0"/>
                        <a:t>100% KPIS NOT MET</a:t>
                      </a:r>
                      <a:endParaRPr lang="en-ZA" dirty="0"/>
                    </a:p>
                  </a:txBody>
                  <a:tcPr/>
                </a:tc>
                <a:tc>
                  <a:txBody>
                    <a:bodyPr/>
                    <a:lstStyle/>
                    <a:p>
                      <a:r>
                        <a:rPr lang="en-GB" dirty="0"/>
                        <a:t>DISASTER MANAGEMENT PLAN; WATER TESTING AND SAFETY, </a:t>
                      </a:r>
                      <a:endParaRPr lang="en-ZA" dirty="0"/>
                    </a:p>
                  </a:txBody>
                  <a:tcPr/>
                </a:tc>
                <a:extLst>
                  <a:ext uri="{0D108BD9-81ED-4DB2-BD59-A6C34878D82A}">
                    <a16:rowId xmlns:a16="http://schemas.microsoft.com/office/drawing/2014/main" val="1971442894"/>
                  </a:ext>
                </a:extLst>
              </a:tr>
              <a:tr h="562794">
                <a:tc gridSpan="3">
                  <a:txBody>
                    <a:bodyPr/>
                    <a:lstStyle/>
                    <a:p>
                      <a:pPr algn="ctr"/>
                      <a:r>
                        <a:rPr lang="en-GB" b="1" dirty="0"/>
                        <a:t>PDO 4 ECONOMIC DEVELOPMENT, ECONOMIC GROWTH AND COMMUNITY DEVELOPMENT</a:t>
                      </a:r>
                      <a:endParaRPr lang="en-ZA" b="1" dirty="0"/>
                    </a:p>
                  </a:txBody>
                  <a:tcPr/>
                </a:tc>
                <a:tc hMerge="1">
                  <a:txBody>
                    <a:bodyPr/>
                    <a:lstStyle/>
                    <a:p>
                      <a:endParaRPr lang="en-ZA" dirty="0"/>
                    </a:p>
                  </a:txBody>
                  <a:tcPr/>
                </a:tc>
                <a:tc hMerge="1">
                  <a:txBody>
                    <a:bodyPr/>
                    <a:lstStyle/>
                    <a:p>
                      <a:endParaRPr lang="en-ZA" dirty="0"/>
                    </a:p>
                  </a:txBody>
                  <a:tcPr/>
                </a:tc>
                <a:extLst>
                  <a:ext uri="{0D108BD9-81ED-4DB2-BD59-A6C34878D82A}">
                    <a16:rowId xmlns:a16="http://schemas.microsoft.com/office/drawing/2014/main" val="3684886056"/>
                  </a:ext>
                </a:extLst>
              </a:tr>
              <a:tr h="945792">
                <a:tc>
                  <a:txBody>
                    <a:bodyPr/>
                    <a:lstStyle/>
                    <a:p>
                      <a:r>
                        <a:rPr lang="en-GB" dirty="0"/>
                        <a:t>4.</a:t>
                      </a:r>
                      <a:endParaRPr lang="en-ZA" dirty="0"/>
                    </a:p>
                  </a:txBody>
                  <a:tcPr/>
                </a:tc>
                <a:tc>
                  <a:txBody>
                    <a:bodyPr/>
                    <a:lstStyle/>
                    <a:p>
                      <a:r>
                        <a:rPr lang="en-GB" dirty="0"/>
                        <a:t>100% KPIS MET</a:t>
                      </a:r>
                      <a:endParaRPr lang="en-ZA" dirty="0"/>
                    </a:p>
                  </a:txBody>
                  <a:tcPr/>
                </a:tc>
                <a:tc>
                  <a:txBody>
                    <a:bodyPr/>
                    <a:lstStyle/>
                    <a:p>
                      <a:r>
                        <a:rPr lang="en-GB" dirty="0"/>
                        <a:t>NONE - EPWP PROGRAMME DOING WELL AND PROVIDING JOB OPPORTUNITIES</a:t>
                      </a:r>
                      <a:endParaRPr lang="en-ZA" dirty="0"/>
                    </a:p>
                  </a:txBody>
                  <a:tcPr/>
                </a:tc>
                <a:extLst>
                  <a:ext uri="{0D108BD9-81ED-4DB2-BD59-A6C34878D82A}">
                    <a16:rowId xmlns:a16="http://schemas.microsoft.com/office/drawing/2014/main" val="2651989625"/>
                  </a:ext>
                </a:extLst>
              </a:tr>
            </a:tbl>
          </a:graphicData>
        </a:graphic>
      </p:graphicFrame>
    </p:spTree>
    <p:extLst>
      <p:ext uri="{BB962C8B-B14F-4D97-AF65-F5344CB8AC3E}">
        <p14:creationId xmlns:p14="http://schemas.microsoft.com/office/powerpoint/2010/main" val="19625934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302000" y="6267449"/>
            <a:ext cx="2413000" cy="461665"/>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Calibri"/>
              </a:rPr>
              <a:t>ings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E1B11529-1831-4B80-A0D8-250439B28492}" type="datetime3">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t>28 September 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899D642-E07A-654B-84DD-E90C11A5A8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409BD2C7-1D74-4346-8117-31A9FEAF4C37}"/>
              </a:ext>
            </a:extLst>
          </p:cNvPr>
          <p:cNvSpPr/>
          <p:nvPr/>
        </p:nvSpPr>
        <p:spPr>
          <a:xfrm>
            <a:off x="16690" y="0"/>
            <a:ext cx="9144000" cy="1178350"/>
          </a:xfrm>
          <a:prstGeom prst="rect">
            <a:avLst/>
          </a:pr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path path="circle">
              <a:fillToRect l="50000" t="50000" r="50000" b="50000"/>
            </a:path>
            <a:tileRect/>
          </a:gradFill>
          <a:ln>
            <a:noFill/>
          </a:ln>
        </p:spPr>
        <p:style>
          <a:lnRef idx="2">
            <a:schemeClr val="dk1"/>
          </a:lnRef>
          <a:fillRef idx="1">
            <a:schemeClr val="lt1"/>
          </a:fillRef>
          <a:effectRef idx="0">
            <a:schemeClr val="dk1"/>
          </a:effectRef>
          <a:fontRef idx="minor">
            <a:schemeClr val="dk1"/>
          </a:fontRef>
        </p:style>
        <p:txBody>
          <a:bodyPr rtlCol="0" anchor="ctr"/>
          <a:lstStyle/>
          <a:p>
            <a:pPr algn="l"/>
            <a:r>
              <a:rPr lang="en-GB" sz="2800" dirty="0">
                <a:solidFill>
                  <a:schemeClr val="bg1"/>
                </a:solidFill>
                <a:latin typeface="Calibri" panose="020F0502020204030204" pitchFamily="34" charset="0"/>
              </a:rPr>
              <a:t>2020/2021 ANNUAL PERFORMANCE</a:t>
            </a:r>
          </a:p>
        </p:txBody>
      </p:sp>
      <p:sp>
        <p:nvSpPr>
          <p:cNvPr id="7" name="Title 1">
            <a:extLst>
              <a:ext uri="{FF2B5EF4-FFF2-40B4-BE49-F238E27FC236}">
                <a16:creationId xmlns:a16="http://schemas.microsoft.com/office/drawing/2014/main" id="{8710116E-9368-4E61-85F2-77F6D8934F13}"/>
              </a:ext>
            </a:extLst>
          </p:cNvPr>
          <p:cNvSpPr txBox="1">
            <a:spLocks/>
          </p:cNvSpPr>
          <p:nvPr/>
        </p:nvSpPr>
        <p:spPr>
          <a:xfrm>
            <a:off x="-63500" y="-93201"/>
            <a:ext cx="5714999" cy="103827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ZA" sz="3600" dirty="0">
              <a:solidFill>
                <a:schemeClr val="bg1"/>
              </a:solidFill>
              <a:latin typeface="Calibri" panose="020F0502020204030204" pitchFamily="34" charset="0"/>
            </a:endParaRPr>
          </a:p>
        </p:txBody>
      </p:sp>
      <p:pic>
        <p:nvPicPr>
          <p:cNvPr id="2" name="Picture 3">
            <a:extLst>
              <a:ext uri="{FF2B5EF4-FFF2-40B4-BE49-F238E27FC236}">
                <a16:creationId xmlns:a16="http://schemas.microsoft.com/office/drawing/2014/main" id="{90E1FB84-92D5-4466-8CFD-39CBEDFFF4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4899" y="0"/>
            <a:ext cx="3115697" cy="945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B33454A8-BE3D-4604-94DA-94BF456ED676}"/>
              </a:ext>
            </a:extLst>
          </p:cNvPr>
          <p:cNvSpPr txBox="1"/>
          <p:nvPr/>
        </p:nvSpPr>
        <p:spPr>
          <a:xfrm>
            <a:off x="490581" y="1566080"/>
            <a:ext cx="8196219" cy="830997"/>
          </a:xfrm>
          <a:prstGeom prst="rect">
            <a:avLst/>
          </a:prstGeom>
          <a:noFill/>
        </p:spPr>
        <p:txBody>
          <a:bodyPr wrap="square">
            <a:spAutoFit/>
          </a:bodyPr>
          <a:lstStyle/>
          <a:p>
            <a:pPr marL="457200" indent="-457200">
              <a:spcBef>
                <a:spcPct val="0"/>
              </a:spcBef>
              <a:buFontTx/>
              <a:buAutoNum type="arabicPeriod"/>
              <a:defRPr/>
            </a:pPr>
            <a:endParaRPr lang="en-ZA" sz="2400" b="1" dirty="0"/>
          </a:p>
          <a:p>
            <a:pPr marL="457200" marR="0" lvl="0" indent="-457200" algn="l" defTabSz="457200" rtl="0" eaLnBrk="1" fontAlgn="auto" latinLnBrk="0" hangingPunct="1">
              <a:lnSpc>
                <a:spcPct val="100000"/>
              </a:lnSpc>
              <a:spcBef>
                <a:spcPct val="0"/>
              </a:spcBef>
              <a:spcAft>
                <a:spcPts val="0"/>
              </a:spcAft>
              <a:buClrTx/>
              <a:buSzTx/>
              <a:buFontTx/>
              <a:buAutoNum type="arabicPeriod"/>
              <a:tabLst/>
              <a:defRPr/>
            </a:pPr>
            <a:endParaRPr kumimoji="0" lang="en-ZA" sz="2400" b="0" i="0" u="none" strike="noStrike" kern="1200" cap="none" spc="0" normalizeH="0" baseline="0" noProof="0" dirty="0">
              <a:ln>
                <a:noFill/>
              </a:ln>
              <a:effectLst/>
              <a:uLnTx/>
              <a:uFillTx/>
              <a:latin typeface="Calibri" panose="020F0502020204030204" pitchFamily="34" charset="0"/>
              <a:ea typeface="+mn-ea"/>
              <a:cs typeface="+mn-cs"/>
            </a:endParaRPr>
          </a:p>
        </p:txBody>
      </p:sp>
      <p:graphicFrame>
        <p:nvGraphicFramePr>
          <p:cNvPr id="3" name="Table 8">
            <a:extLst>
              <a:ext uri="{FF2B5EF4-FFF2-40B4-BE49-F238E27FC236}">
                <a16:creationId xmlns:a16="http://schemas.microsoft.com/office/drawing/2014/main" id="{9BEA3CDD-E1A6-4D48-B112-49B90215C0F8}"/>
              </a:ext>
            </a:extLst>
          </p:cNvPr>
          <p:cNvGraphicFramePr>
            <a:graphicFrameLocks noGrp="1"/>
          </p:cNvGraphicFramePr>
          <p:nvPr>
            <p:extLst>
              <p:ext uri="{D42A27DB-BD31-4B8C-83A1-F6EECF244321}">
                <p14:modId xmlns:p14="http://schemas.microsoft.com/office/powerpoint/2010/main" val="3207116857"/>
              </p:ext>
            </p:extLst>
          </p:nvPr>
        </p:nvGraphicFramePr>
        <p:xfrm>
          <a:off x="147144" y="1547683"/>
          <a:ext cx="8755117" cy="4754880"/>
        </p:xfrm>
        <a:graphic>
          <a:graphicData uri="http://schemas.openxmlformats.org/drawingml/2006/table">
            <a:tbl>
              <a:tblPr firstRow="1" bandRow="1">
                <a:tableStyleId>{5C22544A-7EE6-4342-B048-85BDC9FD1C3A}</a:tableStyleId>
              </a:tblPr>
              <a:tblGrid>
                <a:gridCol w="701942">
                  <a:extLst>
                    <a:ext uri="{9D8B030D-6E8A-4147-A177-3AD203B41FA5}">
                      <a16:colId xmlns:a16="http://schemas.microsoft.com/office/drawing/2014/main" val="3221606056"/>
                    </a:ext>
                  </a:extLst>
                </a:gridCol>
                <a:gridCol w="3457412">
                  <a:extLst>
                    <a:ext uri="{9D8B030D-6E8A-4147-A177-3AD203B41FA5}">
                      <a16:colId xmlns:a16="http://schemas.microsoft.com/office/drawing/2014/main" val="3822962815"/>
                    </a:ext>
                  </a:extLst>
                </a:gridCol>
                <a:gridCol w="4595763">
                  <a:extLst>
                    <a:ext uri="{9D8B030D-6E8A-4147-A177-3AD203B41FA5}">
                      <a16:colId xmlns:a16="http://schemas.microsoft.com/office/drawing/2014/main" val="990929845"/>
                    </a:ext>
                  </a:extLst>
                </a:gridCol>
              </a:tblGrid>
              <a:tr h="348449">
                <a:tc>
                  <a:txBody>
                    <a:bodyPr/>
                    <a:lstStyle/>
                    <a:p>
                      <a:r>
                        <a:rPr lang="en-GB" dirty="0"/>
                        <a:t>No</a:t>
                      </a:r>
                      <a:endParaRPr lang="en-ZA" dirty="0"/>
                    </a:p>
                  </a:txBody>
                  <a:tcPr/>
                </a:tc>
                <a:tc>
                  <a:txBody>
                    <a:bodyPr/>
                    <a:lstStyle/>
                    <a:p>
                      <a:r>
                        <a:rPr lang="en-GB" dirty="0"/>
                        <a:t>PERFORMANCE</a:t>
                      </a:r>
                      <a:endParaRPr lang="en-ZA" dirty="0"/>
                    </a:p>
                  </a:txBody>
                  <a:tcPr/>
                </a:tc>
                <a:tc>
                  <a:txBody>
                    <a:bodyPr/>
                    <a:lstStyle/>
                    <a:p>
                      <a:r>
                        <a:rPr lang="en-GB" dirty="0"/>
                        <a:t>CHALLENGES</a:t>
                      </a:r>
                      <a:endParaRPr lang="en-ZA" dirty="0"/>
                    </a:p>
                  </a:txBody>
                  <a:tcPr/>
                </a:tc>
                <a:extLst>
                  <a:ext uri="{0D108BD9-81ED-4DB2-BD59-A6C34878D82A}">
                    <a16:rowId xmlns:a16="http://schemas.microsoft.com/office/drawing/2014/main" val="3288891619"/>
                  </a:ext>
                </a:extLst>
              </a:tr>
              <a:tr h="327718">
                <a:tc gridSpan="3">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b="1" u="sng" dirty="0">
                          <a:latin typeface="Calibri" panose="020F0502020204030204" pitchFamily="34" charset="0"/>
                        </a:rPr>
                        <a:t>P</a:t>
                      </a:r>
                      <a:r>
                        <a:rPr lang="en-ZA" b="1" u="sng" dirty="0">
                          <a:latin typeface="Calibri" panose="020F0502020204030204" pitchFamily="34" charset="0"/>
                        </a:rPr>
                        <a:t>DO 5 STAKEHOLDER PARTICIPATION</a:t>
                      </a:r>
                      <a:endParaRPr lang="en-ZA" dirty="0"/>
                    </a:p>
                  </a:txBody>
                  <a:tcPr/>
                </a:tc>
                <a:tc hMerge="1">
                  <a:txBody>
                    <a:bodyPr/>
                    <a:lstStyle/>
                    <a:p>
                      <a:endParaRPr lang="en-ZA" dirty="0"/>
                    </a:p>
                  </a:txBody>
                  <a:tcPr/>
                </a:tc>
                <a:tc hMerge="1">
                  <a:txBody>
                    <a:bodyPr/>
                    <a:lstStyle/>
                    <a:p>
                      <a:endParaRPr lang="en-ZA" dirty="0"/>
                    </a:p>
                  </a:txBody>
                  <a:tcPr/>
                </a:tc>
                <a:extLst>
                  <a:ext uri="{0D108BD9-81ED-4DB2-BD59-A6C34878D82A}">
                    <a16:rowId xmlns:a16="http://schemas.microsoft.com/office/drawing/2014/main" val="662416621"/>
                  </a:ext>
                </a:extLst>
              </a:tr>
              <a:tr h="516413">
                <a:tc>
                  <a:txBody>
                    <a:bodyPr/>
                    <a:lstStyle/>
                    <a:p>
                      <a:r>
                        <a:rPr lang="en-GB" dirty="0"/>
                        <a:t>5.</a:t>
                      </a:r>
                      <a:endParaRPr lang="en-ZA" dirty="0"/>
                    </a:p>
                  </a:txBody>
                  <a:tcPr/>
                </a:tc>
                <a:tc>
                  <a:txBody>
                    <a:bodyPr/>
                    <a:lstStyle/>
                    <a:p>
                      <a:r>
                        <a:rPr lang="en-GB" dirty="0"/>
                        <a:t>2 KPIS MET AND 14 NOT MET</a:t>
                      </a:r>
                      <a:endParaRPr lang="en-ZA" dirty="0"/>
                    </a:p>
                  </a:txBody>
                  <a:tcPr/>
                </a:tc>
                <a:tc>
                  <a:txBody>
                    <a:bodyPr/>
                    <a:lstStyle/>
                    <a:p>
                      <a:r>
                        <a:rPr lang="en-GB" dirty="0"/>
                        <a:t>Policy review – LED Strategy, Performance Management Policy and Communication Policy; ICT Framework and Mayoral Committee meetings</a:t>
                      </a:r>
                    </a:p>
                    <a:p>
                      <a:r>
                        <a:rPr lang="en-GB" dirty="0"/>
                        <a:t>Compliance – covid and vacancies</a:t>
                      </a:r>
                      <a:endParaRPr lang="en-ZA" dirty="0"/>
                    </a:p>
                  </a:txBody>
                  <a:tcPr/>
                </a:tc>
                <a:extLst>
                  <a:ext uri="{0D108BD9-81ED-4DB2-BD59-A6C34878D82A}">
                    <a16:rowId xmlns:a16="http://schemas.microsoft.com/office/drawing/2014/main" val="838769271"/>
                  </a:ext>
                </a:extLst>
              </a:tr>
              <a:tr h="295093">
                <a:tc gridSpan="3">
                  <a:txBody>
                    <a:bodyPr/>
                    <a:lstStyle/>
                    <a:p>
                      <a:pPr algn="ctr"/>
                      <a:r>
                        <a:rPr lang="en-GB" b="1" dirty="0"/>
                        <a:t>PDO 6 EFFICIENT WORKFORCE AND INSTITUTIONAL ARRANGEMENTS</a:t>
                      </a:r>
                      <a:endParaRPr lang="en-ZA" b="1" dirty="0"/>
                    </a:p>
                  </a:txBody>
                  <a:tcPr/>
                </a:tc>
                <a:tc hMerge="1">
                  <a:txBody>
                    <a:bodyPr/>
                    <a:lstStyle/>
                    <a:p>
                      <a:endParaRPr lang="en-ZA" dirty="0"/>
                    </a:p>
                  </a:txBody>
                  <a:tcPr/>
                </a:tc>
                <a:tc hMerge="1">
                  <a:txBody>
                    <a:bodyPr/>
                    <a:lstStyle/>
                    <a:p>
                      <a:endParaRPr lang="en-ZA" dirty="0"/>
                    </a:p>
                  </a:txBody>
                  <a:tcPr/>
                </a:tc>
                <a:extLst>
                  <a:ext uri="{0D108BD9-81ED-4DB2-BD59-A6C34878D82A}">
                    <a16:rowId xmlns:a16="http://schemas.microsoft.com/office/drawing/2014/main" val="710412766"/>
                  </a:ext>
                </a:extLst>
              </a:tr>
              <a:tr h="516413">
                <a:tc>
                  <a:txBody>
                    <a:bodyPr/>
                    <a:lstStyle/>
                    <a:p>
                      <a:r>
                        <a:rPr lang="en-GB" dirty="0"/>
                        <a:t>6.</a:t>
                      </a:r>
                      <a:endParaRPr lang="en-ZA" dirty="0"/>
                    </a:p>
                  </a:txBody>
                  <a:tcPr/>
                </a:tc>
                <a:tc>
                  <a:txBody>
                    <a:bodyPr/>
                    <a:lstStyle/>
                    <a:p>
                      <a:r>
                        <a:rPr lang="en-GB" dirty="0"/>
                        <a:t>ZERO KPIS MET</a:t>
                      </a:r>
                      <a:endParaRPr lang="en-ZA" dirty="0"/>
                    </a:p>
                  </a:txBody>
                  <a:tcPr/>
                </a:tc>
                <a:tc>
                  <a:txBody>
                    <a:bodyPr/>
                    <a:lstStyle/>
                    <a:p>
                      <a:r>
                        <a:rPr lang="en-GB" dirty="0"/>
                        <a:t>WORKPLACE SKILLS PLAN AND NO BUDGET FOR IN-HOUSE TRAINING; EMPLOYMENT EQUITY NOT MET; VACANCY RATE IS HIGH</a:t>
                      </a:r>
                      <a:endParaRPr lang="en-ZA" dirty="0"/>
                    </a:p>
                  </a:txBody>
                  <a:tcPr/>
                </a:tc>
                <a:extLst>
                  <a:ext uri="{0D108BD9-81ED-4DB2-BD59-A6C34878D82A}">
                    <a16:rowId xmlns:a16="http://schemas.microsoft.com/office/drawing/2014/main" val="3848623959"/>
                  </a:ext>
                </a:extLst>
              </a:tr>
              <a:tr h="295093">
                <a:tc gridSpan="3">
                  <a:txBody>
                    <a:bodyPr/>
                    <a:lstStyle/>
                    <a:p>
                      <a:pPr algn="ctr"/>
                      <a:r>
                        <a:rPr lang="en-GB" b="1" dirty="0"/>
                        <a:t>PDO 7 FINANCIAL SUSTAINABILITY</a:t>
                      </a:r>
                      <a:endParaRPr lang="en-ZA" b="1" dirty="0"/>
                    </a:p>
                  </a:txBody>
                  <a:tcPr/>
                </a:tc>
                <a:tc hMerge="1">
                  <a:txBody>
                    <a:bodyPr/>
                    <a:lstStyle/>
                    <a:p>
                      <a:endParaRPr lang="en-ZA" dirty="0"/>
                    </a:p>
                  </a:txBody>
                  <a:tcPr/>
                </a:tc>
                <a:tc hMerge="1">
                  <a:txBody>
                    <a:bodyPr/>
                    <a:lstStyle/>
                    <a:p>
                      <a:endParaRPr lang="en-ZA" dirty="0"/>
                    </a:p>
                  </a:txBody>
                  <a:tcPr/>
                </a:tc>
                <a:extLst>
                  <a:ext uri="{0D108BD9-81ED-4DB2-BD59-A6C34878D82A}">
                    <a16:rowId xmlns:a16="http://schemas.microsoft.com/office/drawing/2014/main" val="603251175"/>
                  </a:ext>
                </a:extLst>
              </a:tr>
              <a:tr h="516413">
                <a:tc>
                  <a:txBody>
                    <a:bodyPr/>
                    <a:lstStyle/>
                    <a:p>
                      <a:r>
                        <a:rPr lang="en-GB" dirty="0"/>
                        <a:t>7. </a:t>
                      </a:r>
                      <a:endParaRPr lang="en-ZA" dirty="0"/>
                    </a:p>
                  </a:txBody>
                  <a:tcPr/>
                </a:tc>
                <a:tc>
                  <a:txBody>
                    <a:bodyPr/>
                    <a:lstStyle/>
                    <a:p>
                      <a:r>
                        <a:rPr lang="en-GB" dirty="0"/>
                        <a:t>1 KPI MET AND 6 KPIS NOT MET</a:t>
                      </a:r>
                      <a:endParaRPr lang="en-ZA" dirty="0"/>
                    </a:p>
                  </a:txBody>
                  <a:tcPr/>
                </a:tc>
                <a:tc>
                  <a:txBody>
                    <a:bodyPr/>
                    <a:lstStyle/>
                    <a:p>
                      <a:r>
                        <a:rPr lang="en-GB" dirty="0"/>
                        <a:t>FINANCIAL GROWTH AND REVENUE ENHANCEMENT STRATEGY REQUIRED; DEBT COLLECTIONS; RAISING REVENUE</a:t>
                      </a:r>
                      <a:endParaRPr lang="en-ZA" dirty="0"/>
                    </a:p>
                  </a:txBody>
                  <a:tcPr/>
                </a:tc>
                <a:extLst>
                  <a:ext uri="{0D108BD9-81ED-4DB2-BD59-A6C34878D82A}">
                    <a16:rowId xmlns:a16="http://schemas.microsoft.com/office/drawing/2014/main" val="1971442894"/>
                  </a:ext>
                </a:extLst>
              </a:tr>
            </a:tbl>
          </a:graphicData>
        </a:graphic>
      </p:graphicFrame>
    </p:spTree>
    <p:extLst>
      <p:ext uri="{BB962C8B-B14F-4D97-AF65-F5344CB8AC3E}">
        <p14:creationId xmlns:p14="http://schemas.microsoft.com/office/powerpoint/2010/main" val="2259276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302000" y="6267449"/>
            <a:ext cx="2413000" cy="461665"/>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Calibri"/>
              </a:rPr>
              <a:t>ings</a:t>
            </a:r>
          </a:p>
        </p:txBody>
      </p:sp>
      <p:sp>
        <p:nvSpPr>
          <p:cNvPr id="11" name="TextBox 10"/>
          <p:cNvSpPr txBox="1"/>
          <p:nvPr/>
        </p:nvSpPr>
        <p:spPr>
          <a:xfrm>
            <a:off x="-89281" y="5676642"/>
            <a:ext cx="6299962" cy="61555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ZA" sz="34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Inspiring Innovative  Competence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E1B11529-1831-4B80-A0D8-250439B28492}" type="datetime3">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t>28 September 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899D642-E07A-654B-84DD-E90C11A5A8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409BD2C7-1D74-4346-8117-31A9FEAF4C37}"/>
              </a:ext>
            </a:extLst>
          </p:cNvPr>
          <p:cNvSpPr/>
          <p:nvPr/>
        </p:nvSpPr>
        <p:spPr>
          <a:xfrm>
            <a:off x="-1" y="-6681"/>
            <a:ext cx="9144000" cy="1178350"/>
          </a:xfrm>
          <a:prstGeom prst="rect">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path path="circle">
              <a:fillToRect l="50000" t="50000" r="50000" b="50000"/>
            </a:path>
            <a:tileRect/>
          </a:grad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Title 1">
            <a:extLst>
              <a:ext uri="{FF2B5EF4-FFF2-40B4-BE49-F238E27FC236}">
                <a16:creationId xmlns:a16="http://schemas.microsoft.com/office/drawing/2014/main" id="{8710116E-9368-4E61-85F2-77F6D8934F13}"/>
              </a:ext>
            </a:extLst>
          </p:cNvPr>
          <p:cNvSpPr txBox="1">
            <a:spLocks/>
          </p:cNvSpPr>
          <p:nvPr/>
        </p:nvSpPr>
        <p:spPr>
          <a:xfrm>
            <a:off x="105103" y="398536"/>
            <a:ext cx="7886700" cy="5952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sz="2800" dirty="0">
                <a:solidFill>
                  <a:schemeClr val="bg1"/>
                </a:solidFill>
                <a:latin typeface="Calibri" panose="020F0502020204030204" pitchFamily="34" charset="0"/>
              </a:rPr>
              <a:t>2020/2021 UNAUDITED ANNUAL </a:t>
            </a:r>
          </a:p>
          <a:p>
            <a:pPr algn="l"/>
            <a:r>
              <a:rPr lang="en-GB" sz="2800" dirty="0">
                <a:solidFill>
                  <a:schemeClr val="bg1"/>
                </a:solidFill>
                <a:latin typeface="Calibri" panose="020F0502020204030204" pitchFamily="34" charset="0"/>
              </a:rPr>
              <a:t>PERFORMANCE</a:t>
            </a:r>
          </a:p>
          <a:p>
            <a:pPr algn="l"/>
            <a:endParaRPr lang="en-ZA" sz="2800" dirty="0">
              <a:solidFill>
                <a:schemeClr val="bg1"/>
              </a:solidFill>
              <a:latin typeface="Calibri" panose="020F0502020204030204" pitchFamily="34" charset="0"/>
            </a:endParaRPr>
          </a:p>
        </p:txBody>
      </p:sp>
      <p:pic>
        <p:nvPicPr>
          <p:cNvPr id="2" name="Picture 3">
            <a:extLst>
              <a:ext uri="{FF2B5EF4-FFF2-40B4-BE49-F238E27FC236}">
                <a16:creationId xmlns:a16="http://schemas.microsoft.com/office/drawing/2014/main" id="{90E1FB84-92D5-4466-8CFD-39CBEDFFF4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5403" y="1"/>
            <a:ext cx="3115697" cy="1155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4D37FF09-6B5B-4D1F-830C-98E03A0E7486}"/>
              </a:ext>
            </a:extLst>
          </p:cNvPr>
          <p:cNvSpPr txBox="1"/>
          <p:nvPr/>
        </p:nvSpPr>
        <p:spPr>
          <a:xfrm>
            <a:off x="304800" y="1879186"/>
            <a:ext cx="8671034" cy="4801314"/>
          </a:xfrm>
          <a:prstGeom prst="rect">
            <a:avLst/>
          </a:prstGeom>
          <a:noFill/>
        </p:spPr>
        <p:txBody>
          <a:bodyPr wrap="square">
            <a:spAutoFit/>
          </a:bodyPr>
          <a:lstStyle/>
          <a:p>
            <a:pPr marR="0" lvl="0" algn="ctr" defTabSz="457200" rtl="0" eaLnBrk="1" fontAlgn="auto" latinLnBrk="0" hangingPunct="1">
              <a:lnSpc>
                <a:spcPct val="100000"/>
              </a:lnSpc>
              <a:spcBef>
                <a:spcPct val="0"/>
              </a:spcBef>
              <a:spcAft>
                <a:spcPts val="0"/>
              </a:spcAft>
              <a:buClrTx/>
              <a:buSzTx/>
              <a:tabLst/>
              <a:defRPr/>
            </a:pPr>
            <a:r>
              <a:rPr kumimoji="0" lang="en-ZA" sz="2400" b="1" i="0" u="sng" strike="noStrike" kern="1200" cap="none" spc="0" normalizeH="0" baseline="0" noProof="0" dirty="0">
                <a:ln>
                  <a:noFill/>
                </a:ln>
                <a:effectLst/>
                <a:uLnTx/>
                <a:uFillTx/>
                <a:latin typeface="Calibri" panose="020F0502020204030204" pitchFamily="34" charset="0"/>
                <a:ea typeface="+mn-ea"/>
                <a:cs typeface="+mn-cs"/>
              </a:rPr>
              <a:t> (</a:t>
            </a:r>
            <a:r>
              <a:rPr lang="en-ZA" sz="2400" b="1" u="sng" dirty="0">
                <a:latin typeface="Calibri" panose="020F0502020204030204" pitchFamily="34" charset="0"/>
              </a:rPr>
              <a:t>CHAPTER 6 </a:t>
            </a:r>
            <a:r>
              <a:rPr kumimoji="0" lang="en-ZA" sz="2400" b="1" i="0" u="sng" strike="noStrike" kern="1200" cap="none" spc="0" normalizeH="0" baseline="0" noProof="0" dirty="0">
                <a:ln>
                  <a:noFill/>
                </a:ln>
                <a:effectLst/>
                <a:uLnTx/>
                <a:uFillTx/>
                <a:latin typeface="Calibri" panose="020F0502020204030204" pitchFamily="34" charset="0"/>
                <a:ea typeface="+mn-ea"/>
                <a:cs typeface="+mn-cs"/>
              </a:rPr>
              <a:t>MSA)</a:t>
            </a:r>
            <a:endParaRPr lang="en-ZA" sz="2400" dirty="0">
              <a:latin typeface="Calibri" panose="020F0502020204030204" pitchFamily="34" charset="0"/>
            </a:endParaRPr>
          </a:p>
          <a:p>
            <a:pPr marR="0" lvl="0" algn="l" defTabSz="457200" rtl="0" eaLnBrk="1" fontAlgn="auto" latinLnBrk="0" hangingPunct="1">
              <a:lnSpc>
                <a:spcPct val="100000"/>
              </a:lnSpc>
              <a:spcBef>
                <a:spcPct val="0"/>
              </a:spcBef>
              <a:spcAft>
                <a:spcPts val="0"/>
              </a:spcAft>
              <a:buClrTx/>
              <a:buSzTx/>
              <a:tabLst/>
              <a:defRPr/>
            </a:pPr>
            <a:r>
              <a:rPr lang="en-ZA" sz="1600" dirty="0">
                <a:solidFill>
                  <a:schemeClr val="accent3"/>
                </a:solidFill>
                <a:latin typeface="Calibri" panose="020F0502020204030204" pitchFamily="34" charset="0"/>
              </a:rPr>
              <a:t>														</a:t>
            </a:r>
            <a:r>
              <a:rPr kumimoji="0" lang="en-ZA" b="0" i="0" u="none" strike="noStrike" kern="1200" cap="none" spc="0" normalizeH="0" baseline="0" noProof="0" dirty="0">
                <a:ln>
                  <a:noFill/>
                </a:ln>
                <a:effectLst/>
                <a:uLnTx/>
                <a:uFillTx/>
                <a:latin typeface="Calibri" panose="020F0502020204030204" pitchFamily="34" charset="0"/>
                <a:ea typeface="+mn-ea"/>
                <a:cs typeface="+mn-cs"/>
              </a:rPr>
              <a:t>		</a:t>
            </a:r>
          </a:p>
          <a:p>
            <a:pPr marR="0" lvl="0" algn="l" defTabSz="457200" rtl="0" eaLnBrk="1" fontAlgn="auto" latinLnBrk="0" hangingPunct="1">
              <a:lnSpc>
                <a:spcPct val="100000"/>
              </a:lnSpc>
              <a:spcBef>
                <a:spcPct val="0"/>
              </a:spcBef>
              <a:spcAft>
                <a:spcPts val="0"/>
              </a:spcAft>
              <a:buClrTx/>
              <a:buSzTx/>
              <a:tabLst/>
              <a:defRPr/>
            </a:pPr>
            <a:endParaRPr kumimoji="0" lang="en-ZA" sz="2400" b="0" i="0" u="none" strike="noStrike" kern="1200" cap="none" spc="0" normalizeH="0" baseline="0" noProof="0" dirty="0">
              <a:ln>
                <a:noFill/>
              </a:ln>
              <a:effectLst/>
              <a:uLnTx/>
              <a:uFillTx/>
              <a:latin typeface="Calibri" panose="020F0502020204030204" pitchFamily="34" charset="0"/>
              <a:ea typeface="+mn-ea"/>
              <a:cs typeface="+mn-cs"/>
            </a:endParaRPr>
          </a:p>
          <a:p>
            <a:pPr marL="0" marR="0" lvl="0" indent="0" algn="l" defTabSz="457200" rtl="0" eaLnBrk="1" fontAlgn="auto" latinLnBrk="0" hangingPunct="1">
              <a:lnSpc>
                <a:spcPct val="100000"/>
              </a:lnSpc>
              <a:spcBef>
                <a:spcPct val="0"/>
              </a:spcBef>
              <a:spcAft>
                <a:spcPts val="0"/>
              </a:spcAft>
              <a:buClrTx/>
              <a:buSzTx/>
              <a:buFontTx/>
              <a:buNone/>
              <a:tabLst/>
              <a:defRPr/>
            </a:pPr>
            <a:endParaRPr lang="en-ZA" sz="2400" dirty="0">
              <a:latin typeface="Calibri" panose="020F050202020403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ZA" sz="2400" b="0" i="0" u="none" strike="noStrike" kern="1200" cap="none" spc="0" normalizeH="0" baseline="0" noProof="0" dirty="0">
              <a:ln>
                <a:noFill/>
              </a:ln>
              <a:effectLst/>
              <a:uLnTx/>
              <a:uFillTx/>
              <a:latin typeface="Calibri" panose="020F0502020204030204" pitchFamily="34" charset="0"/>
              <a:ea typeface="+mn-ea"/>
              <a:cs typeface="+mn-cs"/>
            </a:endParaRPr>
          </a:p>
          <a:p>
            <a:pPr marL="0" marR="0" lvl="0" indent="0" algn="l" defTabSz="457200" rtl="0" eaLnBrk="1" fontAlgn="auto" latinLnBrk="0" hangingPunct="1">
              <a:lnSpc>
                <a:spcPct val="100000"/>
              </a:lnSpc>
              <a:spcBef>
                <a:spcPct val="0"/>
              </a:spcBef>
              <a:spcAft>
                <a:spcPts val="0"/>
              </a:spcAft>
              <a:buClrTx/>
              <a:buSzTx/>
              <a:buFontTx/>
              <a:buNone/>
              <a:tabLst/>
              <a:defRPr/>
            </a:pPr>
            <a:endParaRPr lang="en-ZA" sz="2400" dirty="0">
              <a:latin typeface="Calibri" panose="020F050202020403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ZA" sz="2400" b="0" i="0" u="none" strike="noStrike" kern="1200" cap="none" spc="0" normalizeH="0" baseline="0" noProof="0" dirty="0">
              <a:ln>
                <a:noFill/>
              </a:ln>
              <a:effectLst/>
              <a:uLnTx/>
              <a:uFillTx/>
              <a:latin typeface="Calibri" panose="020F0502020204030204" pitchFamily="34" charset="0"/>
              <a:ea typeface="+mn-ea"/>
              <a:cs typeface="+mn-cs"/>
            </a:endParaRPr>
          </a:p>
          <a:p>
            <a:pPr marL="0" marR="0" lvl="0" indent="0" algn="l" defTabSz="457200" rtl="0" eaLnBrk="1" fontAlgn="auto" latinLnBrk="0" hangingPunct="1">
              <a:lnSpc>
                <a:spcPct val="100000"/>
              </a:lnSpc>
              <a:spcBef>
                <a:spcPct val="0"/>
              </a:spcBef>
              <a:spcAft>
                <a:spcPts val="0"/>
              </a:spcAft>
              <a:buClrTx/>
              <a:buSzTx/>
              <a:buFontTx/>
              <a:buNone/>
              <a:tabLst/>
              <a:defRPr/>
            </a:pPr>
            <a:endParaRPr lang="en-ZA" sz="2400" dirty="0">
              <a:latin typeface="Calibri" panose="020F050202020403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ZA" sz="2400" b="0" i="0" u="none" strike="noStrike" kern="1200" cap="none" spc="0" normalizeH="0" baseline="0" noProof="0" dirty="0">
              <a:ln>
                <a:noFill/>
              </a:ln>
              <a:effectLst/>
              <a:uLnTx/>
              <a:uFillTx/>
              <a:latin typeface="Calibri" panose="020F0502020204030204" pitchFamily="34" charset="0"/>
              <a:ea typeface="+mn-ea"/>
              <a:cs typeface="+mn-cs"/>
            </a:endParaRPr>
          </a:p>
          <a:p>
            <a:pPr marL="0" marR="0" lvl="0" indent="0" algn="l" defTabSz="457200" rtl="0" eaLnBrk="1" fontAlgn="auto" latinLnBrk="0" hangingPunct="1">
              <a:lnSpc>
                <a:spcPct val="100000"/>
              </a:lnSpc>
              <a:spcBef>
                <a:spcPct val="0"/>
              </a:spcBef>
              <a:spcAft>
                <a:spcPts val="0"/>
              </a:spcAft>
              <a:buClrTx/>
              <a:buSzTx/>
              <a:buFontTx/>
              <a:buNone/>
              <a:tabLst/>
              <a:defRPr/>
            </a:pPr>
            <a:endParaRPr lang="en-ZA" sz="2400" dirty="0">
              <a:latin typeface="Calibri" panose="020F050202020403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ZA" sz="2400" b="0" i="0" u="none" strike="noStrike" kern="1200" cap="none" spc="0" normalizeH="0" baseline="0" noProof="0" dirty="0">
              <a:ln>
                <a:noFill/>
              </a:ln>
              <a:effectLst/>
              <a:uLnTx/>
              <a:uFillTx/>
              <a:latin typeface="Calibri" panose="020F0502020204030204" pitchFamily="34" charset="0"/>
              <a:ea typeface="+mn-ea"/>
              <a:cs typeface="+mn-cs"/>
            </a:endParaRPr>
          </a:p>
          <a:p>
            <a:pPr marL="0" marR="0" lvl="0" indent="0" algn="l" defTabSz="457200" rtl="0" eaLnBrk="1" fontAlgn="auto" latinLnBrk="0" hangingPunct="1">
              <a:lnSpc>
                <a:spcPct val="100000"/>
              </a:lnSpc>
              <a:spcBef>
                <a:spcPct val="0"/>
              </a:spcBef>
              <a:spcAft>
                <a:spcPts val="0"/>
              </a:spcAft>
              <a:buClrTx/>
              <a:buSzTx/>
              <a:buFontTx/>
              <a:buNone/>
              <a:tabLst/>
              <a:defRPr/>
            </a:pPr>
            <a:endParaRPr lang="en-ZA" sz="2400" dirty="0">
              <a:latin typeface="Calibri" panose="020F050202020403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ZA" sz="2400" b="0" i="0" u="none" strike="noStrike" kern="1200" cap="none" spc="0" normalizeH="0" baseline="0" noProof="0" dirty="0">
              <a:ln>
                <a:noFill/>
              </a:ln>
              <a:effectLst/>
              <a:uLnTx/>
              <a:uFillTx/>
              <a:latin typeface="Calibri" panose="020F0502020204030204" pitchFamily="34" charset="0"/>
              <a:ea typeface="+mn-ea"/>
              <a:cs typeface="+mn-cs"/>
            </a:endParaRPr>
          </a:p>
        </p:txBody>
      </p:sp>
      <p:graphicFrame>
        <p:nvGraphicFramePr>
          <p:cNvPr id="3" name="Table 8">
            <a:extLst>
              <a:ext uri="{FF2B5EF4-FFF2-40B4-BE49-F238E27FC236}">
                <a16:creationId xmlns:a16="http://schemas.microsoft.com/office/drawing/2014/main" id="{6CDC1446-085E-4DD9-811A-489A61AF1646}"/>
              </a:ext>
            </a:extLst>
          </p:cNvPr>
          <p:cNvGraphicFramePr>
            <a:graphicFrameLocks noGrp="1"/>
          </p:cNvGraphicFramePr>
          <p:nvPr>
            <p:extLst>
              <p:ext uri="{D42A27DB-BD31-4B8C-83A1-F6EECF244321}">
                <p14:modId xmlns:p14="http://schemas.microsoft.com/office/powerpoint/2010/main" val="2353745399"/>
              </p:ext>
            </p:extLst>
          </p:nvPr>
        </p:nvGraphicFramePr>
        <p:xfrm>
          <a:off x="304800" y="1235825"/>
          <a:ext cx="8365310" cy="5349589"/>
        </p:xfrm>
        <a:graphic>
          <a:graphicData uri="http://schemas.openxmlformats.org/drawingml/2006/table">
            <a:tbl>
              <a:tblPr firstRow="1" bandRow="1">
                <a:tableStyleId>{5C22544A-7EE6-4342-B048-85BDC9FD1C3A}</a:tableStyleId>
              </a:tblPr>
              <a:tblGrid>
                <a:gridCol w="537318">
                  <a:extLst>
                    <a:ext uri="{9D8B030D-6E8A-4147-A177-3AD203B41FA5}">
                      <a16:colId xmlns:a16="http://schemas.microsoft.com/office/drawing/2014/main" val="1198788945"/>
                    </a:ext>
                  </a:extLst>
                </a:gridCol>
                <a:gridCol w="6735479">
                  <a:extLst>
                    <a:ext uri="{9D8B030D-6E8A-4147-A177-3AD203B41FA5}">
                      <a16:colId xmlns:a16="http://schemas.microsoft.com/office/drawing/2014/main" val="1201549480"/>
                    </a:ext>
                  </a:extLst>
                </a:gridCol>
                <a:gridCol w="549695">
                  <a:extLst>
                    <a:ext uri="{9D8B030D-6E8A-4147-A177-3AD203B41FA5}">
                      <a16:colId xmlns:a16="http://schemas.microsoft.com/office/drawing/2014/main" val="4184888729"/>
                    </a:ext>
                  </a:extLst>
                </a:gridCol>
                <a:gridCol w="542818">
                  <a:extLst>
                    <a:ext uri="{9D8B030D-6E8A-4147-A177-3AD203B41FA5}">
                      <a16:colId xmlns:a16="http://schemas.microsoft.com/office/drawing/2014/main" val="1504205890"/>
                    </a:ext>
                  </a:extLst>
                </a:gridCol>
              </a:tblGrid>
              <a:tr h="373761">
                <a:tc>
                  <a:txBody>
                    <a:bodyPr/>
                    <a:lstStyle/>
                    <a:p>
                      <a:r>
                        <a:rPr lang="en-GB" dirty="0"/>
                        <a:t>No.</a:t>
                      </a:r>
                      <a:endParaRPr lang="en-ZA"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KANNALAND MUNICIPALITY COMPLAINCE AND ACCOUNTABILITY</a:t>
                      </a:r>
                      <a:endParaRPr lang="en-ZA" dirty="0"/>
                    </a:p>
                  </a:txBody>
                  <a:tcPr/>
                </a:tc>
                <a:tc>
                  <a:txBody>
                    <a:bodyPr/>
                    <a:lstStyle/>
                    <a:p>
                      <a:r>
                        <a:rPr lang="en-GB" dirty="0"/>
                        <a:t>YES</a:t>
                      </a:r>
                      <a:endParaRPr lang="en-ZA" dirty="0"/>
                    </a:p>
                  </a:txBody>
                  <a:tcPr/>
                </a:tc>
                <a:tc>
                  <a:txBody>
                    <a:bodyPr/>
                    <a:lstStyle/>
                    <a:p>
                      <a:r>
                        <a:rPr lang="en-GB" dirty="0"/>
                        <a:t>NO</a:t>
                      </a:r>
                      <a:endParaRPr lang="en-ZA" dirty="0"/>
                    </a:p>
                  </a:txBody>
                  <a:tcPr/>
                </a:tc>
                <a:extLst>
                  <a:ext uri="{0D108BD9-81ED-4DB2-BD59-A6C34878D82A}">
                    <a16:rowId xmlns:a16="http://schemas.microsoft.com/office/drawing/2014/main" val="1817348202"/>
                  </a:ext>
                </a:extLst>
              </a:tr>
              <a:tr h="373761">
                <a:tc>
                  <a:txBody>
                    <a:bodyPr/>
                    <a:lstStyle/>
                    <a:p>
                      <a:r>
                        <a:rPr lang="en-GB" sz="1600" dirty="0"/>
                        <a:t>1.</a:t>
                      </a:r>
                      <a:endParaRPr lang="en-ZA" sz="1600" dirty="0"/>
                    </a:p>
                  </a:txBody>
                  <a:tcPr/>
                </a:tc>
                <a:tc>
                  <a:txBody>
                    <a:bodyPr/>
                    <a:lstStyle/>
                    <a:p>
                      <a:r>
                        <a:rPr lang="en-GB" sz="1600" b="0" i="0" u="none" strike="noStrike" kern="1200" baseline="0" dirty="0">
                          <a:solidFill>
                            <a:schemeClr val="dk1"/>
                          </a:solidFill>
                          <a:latin typeface="+mn-lt"/>
                          <a:ea typeface="+mn-ea"/>
                          <a:cs typeface="+mn-cs"/>
                        </a:rPr>
                        <a:t>WC Provincial government Support/PMS PT PDO Training Workshop (</a:t>
                      </a:r>
                      <a:endParaRPr lang="en-ZA" sz="16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ZA" sz="1600" b="1" kern="1200" dirty="0">
                          <a:solidFill>
                            <a:schemeClr val="dk1"/>
                          </a:solidFill>
                          <a:latin typeface="+mn-lt"/>
                          <a:ea typeface="+mn-ea"/>
                          <a:cs typeface="+mn-cs"/>
                        </a:rPr>
                        <a:t>√</a:t>
                      </a:r>
                    </a:p>
                  </a:txBody>
                  <a:tcPr/>
                </a:tc>
                <a:tc>
                  <a:txBody>
                    <a:bodyPr/>
                    <a:lstStyle/>
                    <a:p>
                      <a:endParaRPr lang="en-ZA" sz="1600"/>
                    </a:p>
                  </a:txBody>
                  <a:tcPr/>
                </a:tc>
                <a:extLst>
                  <a:ext uri="{0D108BD9-81ED-4DB2-BD59-A6C34878D82A}">
                    <a16:rowId xmlns:a16="http://schemas.microsoft.com/office/drawing/2014/main" val="260255152"/>
                  </a:ext>
                </a:extLst>
              </a:tr>
              <a:tr h="373761">
                <a:tc>
                  <a:txBody>
                    <a:bodyPr/>
                    <a:lstStyle/>
                    <a:p>
                      <a:r>
                        <a:rPr lang="en-GB" sz="1600" dirty="0"/>
                        <a:t>2.</a:t>
                      </a:r>
                      <a:endParaRPr lang="en-ZA" sz="1600" dirty="0"/>
                    </a:p>
                  </a:txBody>
                  <a:tcPr/>
                </a:tc>
                <a:tc>
                  <a:txBody>
                    <a:bodyPr/>
                    <a:lstStyle/>
                    <a:p>
                      <a:r>
                        <a:rPr lang="en-GB" sz="1600" dirty="0"/>
                        <a:t>Integrated Municipal Audit Support - SALGA</a:t>
                      </a:r>
                      <a:endParaRPr lang="en-ZA" sz="16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ZA" sz="1600" b="1" kern="1200" dirty="0">
                          <a:solidFill>
                            <a:schemeClr val="dk1"/>
                          </a:solidFill>
                          <a:latin typeface="+mn-lt"/>
                          <a:ea typeface="+mn-ea"/>
                          <a:cs typeface="+mn-cs"/>
                        </a:rPr>
                        <a:t>√</a:t>
                      </a:r>
                    </a:p>
                  </a:txBody>
                  <a:tcPr/>
                </a:tc>
                <a:tc>
                  <a:txBody>
                    <a:bodyPr/>
                    <a:lstStyle/>
                    <a:p>
                      <a:endParaRPr lang="en-ZA" sz="1600" dirty="0"/>
                    </a:p>
                  </a:txBody>
                  <a:tcPr/>
                </a:tc>
                <a:extLst>
                  <a:ext uri="{0D108BD9-81ED-4DB2-BD59-A6C34878D82A}">
                    <a16:rowId xmlns:a16="http://schemas.microsoft.com/office/drawing/2014/main" val="1481074702"/>
                  </a:ext>
                </a:extLst>
              </a:tr>
              <a:tr h="373761">
                <a:tc>
                  <a:txBody>
                    <a:bodyPr/>
                    <a:lstStyle/>
                    <a:p>
                      <a:r>
                        <a:rPr lang="en-GB" sz="1600" dirty="0"/>
                        <a:t>3.</a:t>
                      </a:r>
                      <a:endParaRPr lang="en-ZA" sz="1600" dirty="0"/>
                    </a:p>
                  </a:txBody>
                  <a:tcPr/>
                </a:tc>
                <a:tc>
                  <a:txBody>
                    <a:bodyPr/>
                    <a:lstStyle/>
                    <a:p>
                      <a:r>
                        <a:rPr lang="en-GB" sz="1600" dirty="0"/>
                        <a:t>Mossel Bay Municipality PM Peer Learning</a:t>
                      </a:r>
                      <a:endParaRPr lang="en-ZA" sz="16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ZA" sz="1600" b="1" kern="1200" dirty="0">
                          <a:solidFill>
                            <a:schemeClr val="dk1"/>
                          </a:solidFill>
                          <a:latin typeface="+mn-lt"/>
                          <a:ea typeface="+mn-ea"/>
                          <a:cs typeface="+mn-cs"/>
                        </a:rPr>
                        <a:t>√</a:t>
                      </a:r>
                    </a:p>
                  </a:txBody>
                  <a:tcPr/>
                </a:tc>
                <a:tc>
                  <a:txBody>
                    <a:bodyPr/>
                    <a:lstStyle/>
                    <a:p>
                      <a:endParaRPr lang="en-ZA" sz="1600" dirty="0"/>
                    </a:p>
                  </a:txBody>
                  <a:tcPr/>
                </a:tc>
                <a:extLst>
                  <a:ext uri="{0D108BD9-81ED-4DB2-BD59-A6C34878D82A}">
                    <a16:rowId xmlns:a16="http://schemas.microsoft.com/office/drawing/2014/main" val="1285256165"/>
                  </a:ext>
                </a:extLst>
              </a:tr>
              <a:tr h="593185">
                <a:tc>
                  <a:txBody>
                    <a:bodyPr/>
                    <a:lstStyle/>
                    <a:p>
                      <a:r>
                        <a:rPr lang="en-GB" sz="1600" dirty="0"/>
                        <a:t>4.</a:t>
                      </a:r>
                      <a:endParaRPr lang="en-ZA" sz="1600" dirty="0"/>
                    </a:p>
                  </a:txBody>
                  <a:tcPr/>
                </a:tc>
                <a:tc>
                  <a:txBody>
                    <a:bodyPr/>
                    <a:lstStyle/>
                    <a:p>
                      <a:r>
                        <a:rPr lang="en-GB" sz="1600" dirty="0"/>
                        <a:t>2021/2022 SDBIP Signed by Executive Mayor (Review at adjustment budget in January 2022)</a:t>
                      </a:r>
                      <a:endParaRPr lang="en-ZA" sz="16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ZA" sz="1600" b="1" kern="1200" dirty="0">
                          <a:solidFill>
                            <a:schemeClr val="dk1"/>
                          </a:solidFill>
                          <a:latin typeface="+mn-lt"/>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ZA" sz="1600" b="1" kern="1200" dirty="0">
                        <a:solidFill>
                          <a:schemeClr val="dk1"/>
                        </a:solidFill>
                        <a:latin typeface="+mn-lt"/>
                        <a:ea typeface="+mn-ea"/>
                        <a:cs typeface="+mn-cs"/>
                      </a:endParaRPr>
                    </a:p>
                  </a:txBody>
                  <a:tcPr/>
                </a:tc>
                <a:tc>
                  <a:txBody>
                    <a:bodyPr/>
                    <a:lstStyle/>
                    <a:p>
                      <a:endParaRPr lang="en-ZA" sz="1600" dirty="0"/>
                    </a:p>
                  </a:txBody>
                  <a:tcPr/>
                </a:tc>
                <a:extLst>
                  <a:ext uri="{0D108BD9-81ED-4DB2-BD59-A6C34878D82A}">
                    <a16:rowId xmlns:a16="http://schemas.microsoft.com/office/drawing/2014/main" val="573246698"/>
                  </a:ext>
                </a:extLst>
              </a:tr>
              <a:tr h="3135409">
                <a:tc>
                  <a:txBody>
                    <a:bodyPr/>
                    <a:lstStyle/>
                    <a:p>
                      <a:r>
                        <a:rPr lang="en-GB" sz="1600" dirty="0"/>
                        <a:t>5.</a:t>
                      </a:r>
                      <a:endParaRPr lang="en-ZA" sz="16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600" b="1" u="sng" dirty="0"/>
                        <a:t>Backlog – Report Submissions and compliance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600" b="1" u="sng" dirty="0"/>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sz="1600" dirty="0"/>
                        <a:t>2019/2020 Annual Report  (Covid/Financial Statements/IDP Manager critical vacancy)</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sz="1600" dirty="0"/>
                        <a:t>MPAC revived to consider 2019/2020 Annual Report and 2020/2021 APR (In progress)</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sz="1600" dirty="0"/>
                        <a:t>S 52 Quarter 4 SDBIP PM and Budget report to Council</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sz="1600" dirty="0"/>
                        <a:t>2020/2021 APR to AG (Resubmission end of Sept – awaiting Financial Statements)</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sz="1600" dirty="0"/>
                        <a:t>Unaudited 2020/2021Annual Report to be tabled to Council on 30/09/21</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sz="1600" dirty="0"/>
                        <a:t>Internal Audit on 2020/2021 SDBIP and APR (In progress)</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sz="1600" dirty="0"/>
                        <a:t>PMS Framework and Policy – adopted by Council</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ZA" sz="1600" b="1" kern="1200" dirty="0">
                          <a:solidFill>
                            <a:schemeClr val="dk1"/>
                          </a:solidFill>
                          <a:latin typeface="+mn-lt"/>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lang="en-ZA" sz="1600" b="1" kern="1200" dirty="0">
                          <a:solidFill>
                            <a:schemeClr val="dk1"/>
                          </a:solidFill>
                          <a:latin typeface="+mn-lt"/>
                          <a:ea typeface="+mn-ea"/>
                          <a:cs typeface="+mn-cs"/>
                        </a:rPr>
                        <a:t>√</a:t>
                      </a:r>
                    </a:p>
                    <a:p>
                      <a:pPr algn="l"/>
                      <a:endParaRPr lang="en-ZA" sz="1600" b="1" dirty="0"/>
                    </a:p>
                    <a:p>
                      <a:pPr algn="l"/>
                      <a:endParaRPr lang="en-ZA" sz="1600" b="1" dirty="0"/>
                    </a:p>
                    <a:p>
                      <a:pPr marL="0" marR="0" lvl="0" indent="0" algn="l" defTabSz="457200" rtl="0" eaLnBrk="1" fontAlgn="auto" latinLnBrk="0" hangingPunct="1">
                        <a:lnSpc>
                          <a:spcPct val="100000"/>
                        </a:lnSpc>
                        <a:spcBef>
                          <a:spcPts val="0"/>
                        </a:spcBef>
                        <a:spcAft>
                          <a:spcPts val="0"/>
                        </a:spcAft>
                        <a:buClrTx/>
                        <a:buSzTx/>
                        <a:buFontTx/>
                        <a:buNone/>
                        <a:tabLst/>
                        <a:defRPr/>
                      </a:pPr>
                      <a:r>
                        <a:rPr lang="en-ZA" sz="1600" b="1" kern="1200" dirty="0">
                          <a:solidFill>
                            <a:schemeClr val="dk1"/>
                          </a:solidFill>
                          <a:latin typeface="+mn-lt"/>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ZA" sz="1600" b="1" kern="1200" dirty="0">
                        <a:solidFill>
                          <a:schemeClr val="dk1"/>
                        </a:solidFill>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ZA" sz="1600" b="1" kern="1200" dirty="0">
                          <a:solidFill>
                            <a:schemeClr val="dk1"/>
                          </a:solidFill>
                          <a:latin typeface="+mn-lt"/>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lang="en-ZA" sz="1600" b="1" kern="1200" dirty="0">
                          <a:solidFill>
                            <a:schemeClr val="dk1"/>
                          </a:solidFill>
                          <a:latin typeface="+mn-lt"/>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lang="en-ZA" sz="1600" b="1" kern="1200" dirty="0">
                          <a:solidFill>
                            <a:schemeClr val="dk1"/>
                          </a:solidFill>
                          <a:latin typeface="+mn-lt"/>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lang="en-ZA" sz="1600" b="1" kern="1200" dirty="0">
                          <a:solidFill>
                            <a:schemeClr val="dk1"/>
                          </a:solidFill>
                          <a:latin typeface="+mn-lt"/>
                          <a:ea typeface="+mn-ea"/>
                          <a:cs typeface="+mn-cs"/>
                        </a:rPr>
                        <a:t>√</a:t>
                      </a:r>
                      <a:endParaRPr lang="en-ZA" sz="1600" b="1" dirty="0"/>
                    </a:p>
                    <a:p>
                      <a:pPr marL="0" marR="0" lvl="0" indent="0" algn="l" defTabSz="457200" rtl="0" eaLnBrk="1" fontAlgn="auto" latinLnBrk="0" hangingPunct="1">
                        <a:lnSpc>
                          <a:spcPct val="100000"/>
                        </a:lnSpc>
                        <a:spcBef>
                          <a:spcPts val="0"/>
                        </a:spcBef>
                        <a:spcAft>
                          <a:spcPts val="0"/>
                        </a:spcAft>
                        <a:buClrTx/>
                        <a:buSzTx/>
                        <a:buFontTx/>
                        <a:buNone/>
                        <a:tabLst/>
                        <a:defRPr/>
                      </a:pPr>
                      <a:r>
                        <a:rPr lang="en-ZA" sz="1600" b="1" kern="1200" dirty="0">
                          <a:solidFill>
                            <a:schemeClr val="dk1"/>
                          </a:solidFill>
                          <a:latin typeface="+mn-lt"/>
                          <a:ea typeface="+mn-ea"/>
                          <a:cs typeface="+mn-cs"/>
                        </a:rPr>
                        <a:t>√</a:t>
                      </a:r>
                      <a:endParaRPr lang="en-ZA" sz="1600" b="1" dirty="0"/>
                    </a:p>
                    <a:p>
                      <a:pPr marL="0" marR="0" lvl="0" indent="0" algn="l" defTabSz="457200" rtl="0" eaLnBrk="1" fontAlgn="auto" latinLnBrk="0" hangingPunct="1">
                        <a:lnSpc>
                          <a:spcPct val="100000"/>
                        </a:lnSpc>
                        <a:spcBef>
                          <a:spcPts val="0"/>
                        </a:spcBef>
                        <a:spcAft>
                          <a:spcPts val="0"/>
                        </a:spcAft>
                        <a:buClrTx/>
                        <a:buSzTx/>
                        <a:buFontTx/>
                        <a:buNone/>
                        <a:tabLst/>
                        <a:defRPr/>
                      </a:pPr>
                      <a:r>
                        <a:rPr lang="en-ZA" sz="1600" b="1" kern="1200" dirty="0">
                          <a:solidFill>
                            <a:schemeClr val="dk1"/>
                          </a:solidFill>
                          <a:latin typeface="+mn-lt"/>
                          <a:ea typeface="+mn-ea"/>
                          <a:cs typeface="+mn-cs"/>
                        </a:rPr>
                        <a:t>√</a:t>
                      </a:r>
                      <a:endParaRPr lang="en-ZA" sz="1600" b="1"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ZA" sz="1600" b="1" dirty="0"/>
                    </a:p>
                  </a:txBody>
                  <a:tcPr/>
                </a:tc>
                <a:tc>
                  <a:txBody>
                    <a:bodyPr/>
                    <a:lstStyle/>
                    <a:p>
                      <a:endParaRPr lang="en-GB" sz="1600" dirty="0"/>
                    </a:p>
                    <a:p>
                      <a:endParaRPr lang="en-ZA" sz="1600" dirty="0"/>
                    </a:p>
                    <a:p>
                      <a:endParaRPr lang="en-ZA" sz="16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ZA" sz="1600" b="1" kern="1200" dirty="0">
                          <a:solidFill>
                            <a:schemeClr val="dk1"/>
                          </a:solidFill>
                          <a:latin typeface="+mn-lt"/>
                          <a:ea typeface="+mn-ea"/>
                          <a:cs typeface="+mn-cs"/>
                        </a:rPr>
                        <a:t>√</a:t>
                      </a:r>
                    </a:p>
                    <a:p>
                      <a:endParaRPr lang="en-ZA" sz="160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ZA" sz="1600" b="1" dirty="0"/>
                    </a:p>
                    <a:p>
                      <a:endParaRPr lang="en-ZA" sz="1600" dirty="0"/>
                    </a:p>
                    <a:p>
                      <a:endParaRPr lang="en-ZA" sz="1600" dirty="0"/>
                    </a:p>
                  </a:txBody>
                  <a:tcPr/>
                </a:tc>
                <a:extLst>
                  <a:ext uri="{0D108BD9-81ED-4DB2-BD59-A6C34878D82A}">
                    <a16:rowId xmlns:a16="http://schemas.microsoft.com/office/drawing/2014/main" val="1189945237"/>
                  </a:ext>
                </a:extLst>
              </a:tr>
            </a:tbl>
          </a:graphicData>
        </a:graphic>
      </p:graphicFrame>
    </p:spTree>
    <p:extLst>
      <p:ext uri="{BB962C8B-B14F-4D97-AF65-F5344CB8AC3E}">
        <p14:creationId xmlns:p14="http://schemas.microsoft.com/office/powerpoint/2010/main" val="2606512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302000" y="6267449"/>
            <a:ext cx="2413000" cy="461665"/>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Calibri"/>
              </a:rPr>
              <a:t>ings</a:t>
            </a:r>
          </a:p>
        </p:txBody>
      </p:sp>
      <p:sp>
        <p:nvSpPr>
          <p:cNvPr id="11" name="TextBox 10"/>
          <p:cNvSpPr txBox="1"/>
          <p:nvPr/>
        </p:nvSpPr>
        <p:spPr>
          <a:xfrm>
            <a:off x="-89281" y="5765617"/>
            <a:ext cx="6299962" cy="61555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ZA" sz="34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Inspiring Innovative  Competence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6AA11504-9D70-49BC-BBFC-17383540A298}" type="datetime3">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t>28 September 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899D642-E07A-654B-84DD-E90C11A5A8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409BD2C7-1D74-4346-8117-31A9FEAF4C37}"/>
              </a:ext>
            </a:extLst>
          </p:cNvPr>
          <p:cNvSpPr/>
          <p:nvPr/>
        </p:nvSpPr>
        <p:spPr>
          <a:xfrm>
            <a:off x="0" y="35046"/>
            <a:ext cx="9144000" cy="1178350"/>
          </a:xfrm>
          <a:prstGeom prst="rect">
            <a:avLst/>
          </a:prstGeom>
          <a:gradFill flip="none" rotWithShape="1">
            <a:gsLst>
              <a:gs pos="0">
                <a:srgbClr val="FF33CC">
                  <a:shade val="30000"/>
                  <a:satMod val="115000"/>
                </a:srgbClr>
              </a:gs>
              <a:gs pos="50000">
                <a:srgbClr val="FF33CC">
                  <a:shade val="67500"/>
                  <a:satMod val="115000"/>
                </a:srgbClr>
              </a:gs>
              <a:gs pos="100000">
                <a:srgbClr val="FF33CC">
                  <a:shade val="100000"/>
                  <a:satMod val="115000"/>
                </a:srgbClr>
              </a:gs>
            </a:gsLst>
            <a:path path="circle">
              <a:fillToRect l="50000" t="50000" r="50000" b="50000"/>
            </a:path>
            <a:tileRect/>
          </a:gra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itle 1">
            <a:extLst>
              <a:ext uri="{FF2B5EF4-FFF2-40B4-BE49-F238E27FC236}">
                <a16:creationId xmlns:a16="http://schemas.microsoft.com/office/drawing/2014/main" id="{11BCB14D-0DEC-47DE-876F-A2E850C14141}"/>
              </a:ext>
            </a:extLst>
          </p:cNvPr>
          <p:cNvSpPr txBox="1">
            <a:spLocks/>
          </p:cNvSpPr>
          <p:nvPr/>
        </p:nvSpPr>
        <p:spPr>
          <a:xfrm>
            <a:off x="0" y="349839"/>
            <a:ext cx="7894320" cy="595231"/>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sz="2800" b="0" i="0" u="none" strike="noStrike" kern="1200" cap="none" spc="0" normalizeH="0" baseline="0" noProof="0" dirty="0">
                <a:ln>
                  <a:noFill/>
                </a:ln>
                <a:solidFill>
                  <a:prstClr val="white"/>
                </a:solidFill>
                <a:effectLst/>
                <a:uLnTx/>
                <a:uFillTx/>
                <a:latin typeface="Calibri" panose="020F0502020204030204" pitchFamily="34" charset="0"/>
                <a:ea typeface="+mj-ea"/>
                <a:cs typeface="+mj-cs"/>
              </a:rPr>
              <a:t>STRENGTHENING PMS IMPLEMENTATION</a:t>
            </a:r>
            <a:endParaRPr kumimoji="0" lang="en-ZA" sz="2800" b="0" i="0" u="none" strike="noStrike" kern="1200" cap="none" spc="0" normalizeH="0" baseline="0" noProof="0" dirty="0">
              <a:ln>
                <a:noFill/>
              </a:ln>
              <a:solidFill>
                <a:prstClr val="white"/>
              </a:solidFill>
              <a:effectLst/>
              <a:uLnTx/>
              <a:uFillTx/>
              <a:latin typeface="Calibri" panose="020F0502020204030204" pitchFamily="34" charset="0"/>
              <a:ea typeface="+mj-ea"/>
              <a:cs typeface="+mj-cs"/>
            </a:endParaRPr>
          </a:p>
        </p:txBody>
      </p:sp>
      <p:pic>
        <p:nvPicPr>
          <p:cNvPr id="2" name="Picture 3">
            <a:extLst>
              <a:ext uri="{FF2B5EF4-FFF2-40B4-BE49-F238E27FC236}">
                <a16:creationId xmlns:a16="http://schemas.microsoft.com/office/drawing/2014/main" id="{3B0FBFAA-49B1-4EF6-B24D-98015DFB66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28303" y="-51160"/>
            <a:ext cx="3115697" cy="928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A43E4CCB-FE36-4F37-94D8-0D92E40ECD6A}"/>
              </a:ext>
            </a:extLst>
          </p:cNvPr>
          <p:cNvSpPr txBox="1"/>
          <p:nvPr/>
        </p:nvSpPr>
        <p:spPr>
          <a:xfrm>
            <a:off x="457200" y="1421147"/>
            <a:ext cx="7886700" cy="4780283"/>
          </a:xfrm>
          <a:prstGeom prst="rect">
            <a:avLst/>
          </a:prstGeom>
          <a:noFill/>
        </p:spPr>
        <p:txBody>
          <a:bodyPr wrap="square">
            <a:spAutoFit/>
          </a:bodyPr>
          <a:lstStyle/>
          <a:p>
            <a:pPr marL="171450" marR="0" lvl="1" indent="-171450" algn="l" defTabSz="342900" rtl="0" eaLnBrk="1" fontAlgn="auto" latinLnBrk="0" hangingPunct="1">
              <a:lnSpc>
                <a:spcPct val="107000"/>
              </a:lnSpc>
              <a:spcBef>
                <a:spcPct val="20000"/>
              </a:spcBef>
              <a:spcAft>
                <a:spcPts val="0"/>
              </a:spcAft>
              <a:buClrTx/>
              <a:buSzTx/>
              <a:buFont typeface="Wingdings" panose="05000000000000000000" pitchFamily="2" charset="2"/>
              <a:buChar char="v"/>
              <a:tabLst/>
              <a:defRPr/>
            </a:pPr>
            <a:r>
              <a:rPr lang="en-GB" b="1" dirty="0">
                <a:solidFill>
                  <a:prstClr val="black"/>
                </a:solidFill>
                <a:latin typeface="+mj-lt"/>
              </a:rPr>
              <a:t>Performance Management Policy –adopted by Council on 20 September 2021</a:t>
            </a:r>
          </a:p>
          <a:p>
            <a:pPr marL="171450" marR="0" lvl="1" indent="-171450" algn="l" defTabSz="342900" rtl="0" eaLnBrk="1" fontAlgn="auto" latinLnBrk="0" hangingPunct="1">
              <a:lnSpc>
                <a:spcPct val="107000"/>
              </a:lnSpc>
              <a:spcBef>
                <a:spcPct val="20000"/>
              </a:spcBef>
              <a:spcAft>
                <a:spcPts val="0"/>
              </a:spcAft>
              <a:buClrTx/>
              <a:buSzTx/>
              <a:buFont typeface="Wingdings" panose="05000000000000000000" pitchFamily="2" charset="2"/>
              <a:buChar char="v"/>
              <a:tabLst/>
              <a:defRPr/>
            </a:pPr>
            <a:r>
              <a:rPr kumimoji="0" lang="en-GB" b="1" i="0" u="none" strike="noStrike" kern="1200" cap="none" spc="0" normalizeH="0" baseline="0" noProof="0" dirty="0">
                <a:ln>
                  <a:noFill/>
                </a:ln>
                <a:solidFill>
                  <a:prstClr val="black"/>
                </a:solidFill>
                <a:effectLst/>
                <a:uLnTx/>
                <a:uFillTx/>
                <a:latin typeface="+mj-lt"/>
              </a:rPr>
              <a:t>Performance monitoring/measuring system needed – IGNITE LICENSE/SAMRA</a:t>
            </a:r>
          </a:p>
          <a:p>
            <a:pPr marL="171450" marR="0" lvl="1" indent="-171450" algn="l" defTabSz="342900" rtl="0" eaLnBrk="1" fontAlgn="auto" latinLnBrk="0" hangingPunct="1">
              <a:lnSpc>
                <a:spcPct val="107000"/>
              </a:lnSpc>
              <a:spcBef>
                <a:spcPct val="20000"/>
              </a:spcBef>
              <a:spcAft>
                <a:spcPts val="0"/>
              </a:spcAft>
              <a:buClrTx/>
              <a:buSzTx/>
              <a:buFont typeface="Wingdings" panose="05000000000000000000" pitchFamily="2" charset="2"/>
              <a:buChar char="v"/>
              <a:tabLst/>
              <a:defRPr/>
            </a:pPr>
            <a:r>
              <a:rPr kumimoji="0" lang="en-ZA" b="1" i="0" u="none" strike="noStrike" kern="1200" cap="none" spc="0" normalizeH="0" baseline="0" noProof="0" dirty="0">
                <a:ln>
                  <a:noFill/>
                </a:ln>
                <a:solidFill>
                  <a:prstClr val="black"/>
                </a:solidFill>
                <a:effectLst/>
                <a:uLnTx/>
                <a:uFillTx/>
                <a:latin typeface="+mj-lt"/>
              </a:rPr>
              <a:t>Manifesting a culture of performance – Change management</a:t>
            </a:r>
          </a:p>
          <a:p>
            <a:pPr marL="171450" marR="0" lvl="1" indent="-171450" algn="l" defTabSz="342900" rtl="0" eaLnBrk="1" fontAlgn="auto" latinLnBrk="0" hangingPunct="1">
              <a:lnSpc>
                <a:spcPct val="107000"/>
              </a:lnSpc>
              <a:spcBef>
                <a:spcPct val="20000"/>
              </a:spcBef>
              <a:spcAft>
                <a:spcPts val="0"/>
              </a:spcAft>
              <a:buClrTx/>
              <a:buSzTx/>
              <a:buFont typeface="Wingdings" panose="05000000000000000000" pitchFamily="2" charset="2"/>
              <a:buChar char="v"/>
              <a:tabLst/>
              <a:defRPr/>
            </a:pPr>
            <a:r>
              <a:rPr lang="en-ZA" b="1" dirty="0">
                <a:solidFill>
                  <a:prstClr val="black"/>
                </a:solidFill>
                <a:latin typeface="+mj-lt"/>
              </a:rPr>
              <a:t>Cascading performance management to departmental layer</a:t>
            </a:r>
          </a:p>
          <a:p>
            <a:pPr marL="171450" marR="0" lvl="1" indent="-171450" algn="l" defTabSz="342900" rtl="0" eaLnBrk="1" fontAlgn="auto" latinLnBrk="0" hangingPunct="1">
              <a:lnSpc>
                <a:spcPct val="107000"/>
              </a:lnSpc>
              <a:spcBef>
                <a:spcPct val="20000"/>
              </a:spcBef>
              <a:spcAft>
                <a:spcPts val="0"/>
              </a:spcAft>
              <a:buClrTx/>
              <a:buSzTx/>
              <a:buFont typeface="Wingdings" panose="05000000000000000000" pitchFamily="2" charset="2"/>
              <a:buChar char="v"/>
              <a:tabLst/>
              <a:defRPr/>
            </a:pPr>
            <a:r>
              <a:rPr lang="en-ZA" dirty="0">
                <a:solidFill>
                  <a:prstClr val="black"/>
                </a:solidFill>
                <a:latin typeface="+mj-lt"/>
              </a:rPr>
              <a:t>Departmental training/induction/capacity building</a:t>
            </a:r>
          </a:p>
          <a:p>
            <a:pPr marL="171450" marR="0" lvl="1" indent="-171450" algn="l" defTabSz="342900" rtl="0" eaLnBrk="1" fontAlgn="auto" latinLnBrk="0" hangingPunct="1">
              <a:lnSpc>
                <a:spcPct val="107000"/>
              </a:lnSpc>
              <a:spcBef>
                <a:spcPct val="20000"/>
              </a:spcBef>
              <a:spcAft>
                <a:spcPts val="0"/>
              </a:spcAft>
              <a:buClrTx/>
              <a:buSzTx/>
              <a:buFont typeface="Wingdings" panose="05000000000000000000" pitchFamily="2" charset="2"/>
              <a:buChar char="v"/>
              <a:tabLst/>
              <a:defRPr/>
            </a:pPr>
            <a:r>
              <a:rPr lang="en-ZA" dirty="0">
                <a:solidFill>
                  <a:prstClr val="black"/>
                </a:solidFill>
                <a:latin typeface="+mj-lt"/>
              </a:rPr>
              <a:t>Supportive working environment</a:t>
            </a:r>
          </a:p>
          <a:p>
            <a:pPr marL="171450" marR="0" lvl="1" indent="-171450" algn="l" defTabSz="342900" rtl="0" eaLnBrk="1" fontAlgn="auto" latinLnBrk="0" hangingPunct="1">
              <a:lnSpc>
                <a:spcPct val="107000"/>
              </a:lnSpc>
              <a:spcBef>
                <a:spcPct val="20000"/>
              </a:spcBef>
              <a:spcAft>
                <a:spcPts val="0"/>
              </a:spcAft>
              <a:buClrTx/>
              <a:buSzTx/>
              <a:buFont typeface="Wingdings" panose="05000000000000000000" pitchFamily="2" charset="2"/>
              <a:buChar char="v"/>
              <a:tabLst/>
              <a:defRPr/>
            </a:pPr>
            <a:r>
              <a:rPr lang="en-ZA" dirty="0">
                <a:solidFill>
                  <a:prstClr val="black"/>
                </a:solidFill>
                <a:latin typeface="+mj-lt"/>
              </a:rPr>
              <a:t>Establishing clear performance standards</a:t>
            </a:r>
          </a:p>
          <a:p>
            <a:pPr marL="171450" marR="0" lvl="1" indent="-171450" algn="l" defTabSz="342900" rtl="0" eaLnBrk="1" fontAlgn="auto" latinLnBrk="0" hangingPunct="1">
              <a:lnSpc>
                <a:spcPct val="107000"/>
              </a:lnSpc>
              <a:spcBef>
                <a:spcPct val="20000"/>
              </a:spcBef>
              <a:spcAft>
                <a:spcPts val="0"/>
              </a:spcAft>
              <a:buClrTx/>
              <a:buSzTx/>
              <a:buFont typeface="Wingdings" panose="05000000000000000000" pitchFamily="2" charset="2"/>
              <a:buChar char="v"/>
              <a:tabLst/>
              <a:defRPr/>
            </a:pPr>
            <a:r>
              <a:rPr lang="en-ZA" dirty="0">
                <a:solidFill>
                  <a:prstClr val="black"/>
                </a:solidFill>
                <a:latin typeface="+mj-lt"/>
              </a:rPr>
              <a:t>Provide performance feedback to employees</a:t>
            </a:r>
          </a:p>
          <a:p>
            <a:pPr marL="171450" marR="0" lvl="1" indent="-171450" algn="l" defTabSz="342900" rtl="0" eaLnBrk="1" fontAlgn="auto" latinLnBrk="0" hangingPunct="1">
              <a:lnSpc>
                <a:spcPct val="107000"/>
              </a:lnSpc>
              <a:spcBef>
                <a:spcPct val="20000"/>
              </a:spcBef>
              <a:spcAft>
                <a:spcPts val="0"/>
              </a:spcAft>
              <a:buClrTx/>
              <a:buSzTx/>
              <a:buFont typeface="Wingdings" panose="05000000000000000000" pitchFamily="2" charset="2"/>
              <a:buChar char="v"/>
              <a:tabLst/>
              <a:defRPr/>
            </a:pPr>
            <a:r>
              <a:rPr lang="en-ZA" dirty="0">
                <a:solidFill>
                  <a:prstClr val="black"/>
                </a:solidFill>
                <a:latin typeface="+mj-lt"/>
              </a:rPr>
              <a:t>Career development – discussing advancement and promotion</a:t>
            </a:r>
          </a:p>
          <a:p>
            <a:pPr marL="171450" marR="0" lvl="1" indent="-171450" algn="l" defTabSz="342900" rtl="0" eaLnBrk="1" fontAlgn="auto" latinLnBrk="0" hangingPunct="1">
              <a:lnSpc>
                <a:spcPct val="107000"/>
              </a:lnSpc>
              <a:spcBef>
                <a:spcPct val="20000"/>
              </a:spcBef>
              <a:spcAft>
                <a:spcPts val="0"/>
              </a:spcAft>
              <a:buClrTx/>
              <a:buSzTx/>
              <a:buFont typeface="Wingdings" panose="05000000000000000000" pitchFamily="2" charset="2"/>
              <a:buChar char="v"/>
              <a:tabLst/>
              <a:defRPr/>
            </a:pPr>
            <a:r>
              <a:rPr lang="en-ZA" dirty="0">
                <a:solidFill>
                  <a:prstClr val="black"/>
                </a:solidFill>
                <a:latin typeface="+mj-lt"/>
              </a:rPr>
              <a:t>Improved communication – establishing mutual goals</a:t>
            </a:r>
          </a:p>
          <a:p>
            <a:pPr marL="171450" marR="0" lvl="1" indent="-171450" algn="l" defTabSz="342900" rtl="0" eaLnBrk="1" fontAlgn="auto" latinLnBrk="0" hangingPunct="1">
              <a:lnSpc>
                <a:spcPct val="107000"/>
              </a:lnSpc>
              <a:spcBef>
                <a:spcPct val="20000"/>
              </a:spcBef>
              <a:spcAft>
                <a:spcPts val="0"/>
              </a:spcAft>
              <a:buClrTx/>
              <a:buSzTx/>
              <a:buFont typeface="Wingdings" panose="05000000000000000000" pitchFamily="2" charset="2"/>
              <a:buChar char="v"/>
              <a:tabLst/>
              <a:defRPr/>
            </a:pPr>
            <a:r>
              <a:rPr lang="en-ZA" dirty="0">
                <a:solidFill>
                  <a:prstClr val="black"/>
                </a:solidFill>
                <a:latin typeface="+mj-lt"/>
              </a:rPr>
              <a:t>Establishing a framework linking remuneration to performance – Rewards/</a:t>
            </a:r>
            <a:r>
              <a:rPr lang="en-ZA" b="1" dirty="0">
                <a:solidFill>
                  <a:prstClr val="black"/>
                </a:solidFill>
                <a:latin typeface="+mj-lt"/>
              </a:rPr>
              <a:t>Consequence Management Practice</a:t>
            </a:r>
          </a:p>
          <a:p>
            <a:pPr marL="171450" marR="0" lvl="1" indent="-171450" algn="l" defTabSz="342900" rtl="0" eaLnBrk="1" fontAlgn="auto" latinLnBrk="0" hangingPunct="1">
              <a:lnSpc>
                <a:spcPct val="107000"/>
              </a:lnSpc>
              <a:spcBef>
                <a:spcPct val="20000"/>
              </a:spcBef>
              <a:spcAft>
                <a:spcPts val="0"/>
              </a:spcAft>
              <a:buClrTx/>
              <a:buSzTx/>
              <a:buFont typeface="Wingdings" panose="05000000000000000000" pitchFamily="2" charset="2"/>
              <a:buChar char="v"/>
              <a:tabLst/>
              <a:defRPr/>
            </a:pPr>
            <a:r>
              <a:rPr lang="en-ZA" dirty="0">
                <a:solidFill>
                  <a:prstClr val="black"/>
                </a:solidFill>
                <a:latin typeface="+mj-lt"/>
              </a:rPr>
              <a:t>Improve the quality of services rendered by the municipality</a:t>
            </a:r>
          </a:p>
          <a:p>
            <a:pPr marL="171450" marR="0" lvl="1" indent="-171450" algn="l" defTabSz="342900" rtl="0" eaLnBrk="1" fontAlgn="auto" latinLnBrk="0" hangingPunct="1">
              <a:lnSpc>
                <a:spcPct val="107000"/>
              </a:lnSpc>
              <a:spcBef>
                <a:spcPct val="20000"/>
              </a:spcBef>
              <a:spcAft>
                <a:spcPts val="0"/>
              </a:spcAft>
              <a:buClrTx/>
              <a:buSzTx/>
              <a:buFont typeface="Wingdings" panose="05000000000000000000" pitchFamily="2" charset="2"/>
              <a:buChar char="v"/>
              <a:tabLst/>
              <a:defRPr/>
            </a:pPr>
            <a:endParaRPr kumimoji="0" lang="en-ZA" sz="1200" b="0" i="0" u="none" strike="noStrike" kern="1200" cap="none" spc="0" normalizeH="0" baseline="0" noProof="0" dirty="0">
              <a:ln>
                <a:noFill/>
              </a:ln>
              <a:solidFill>
                <a:prstClr val="black"/>
              </a:solidFill>
              <a:effectLst/>
              <a:uLnTx/>
              <a:uFillTx/>
              <a:latin typeface="+mj-lt"/>
            </a:endParaRPr>
          </a:p>
        </p:txBody>
      </p:sp>
    </p:spTree>
    <p:extLst>
      <p:ext uri="{BB962C8B-B14F-4D97-AF65-F5344CB8AC3E}">
        <p14:creationId xmlns:p14="http://schemas.microsoft.com/office/powerpoint/2010/main" val="37519386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100" b="1" dirty="0">
                <a:solidFill>
                  <a:srgbClr val="003399"/>
                </a:solidFill>
                <a:latin typeface="Century Gothic" pitchFamily="34" charset="0"/>
              </a:rPr>
              <a:t>Challenges:</a:t>
            </a:r>
            <a:endParaRPr lang="en-ZA" dirty="0"/>
          </a:p>
        </p:txBody>
      </p:sp>
      <p:sp>
        <p:nvSpPr>
          <p:cNvPr id="3" name="Content Placeholder 2"/>
          <p:cNvSpPr>
            <a:spLocks noGrp="1"/>
          </p:cNvSpPr>
          <p:nvPr>
            <p:ph idx="1"/>
          </p:nvPr>
        </p:nvSpPr>
        <p:spPr/>
        <p:txBody>
          <a:bodyPr/>
          <a:lstStyle/>
          <a:p>
            <a:pPr marL="0" indent="0" defTabSz="342900">
              <a:buNone/>
            </a:pPr>
            <a:endParaRPr lang="en-ZA" sz="1350" b="1" dirty="0">
              <a:solidFill>
                <a:prstClr val="black"/>
              </a:solidFill>
              <a:latin typeface="Century Gothic" pitchFamily="34" charset="0"/>
            </a:endParaRPr>
          </a:p>
          <a:p>
            <a:pPr marL="214313" indent="-214313" defTabSz="342900"/>
            <a:endParaRPr lang="en-ZA" sz="1350" dirty="0">
              <a:solidFill>
                <a:prstClr val="black"/>
              </a:solidFill>
              <a:latin typeface="Century Gothic" pitchFamily="34" charset="0"/>
            </a:endParaRPr>
          </a:p>
          <a:p>
            <a:pPr marL="0" indent="0">
              <a:buNone/>
            </a:pPr>
            <a:endParaRPr lang="en-ZA" dirty="0"/>
          </a:p>
        </p:txBody>
      </p:sp>
      <p:graphicFrame>
        <p:nvGraphicFramePr>
          <p:cNvPr id="5" name="Diagram 4"/>
          <p:cNvGraphicFramePr/>
          <p:nvPr/>
        </p:nvGraphicFramePr>
        <p:xfrm>
          <a:off x="1438559" y="1906073"/>
          <a:ext cx="6266882" cy="3467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a:extLst>
              <a:ext uri="{FF2B5EF4-FFF2-40B4-BE49-F238E27FC236}">
                <a16:creationId xmlns:a16="http://schemas.microsoft.com/office/drawing/2014/main" id="{FEC71FCE-A77F-46E5-B6AA-69D713021151}"/>
              </a:ext>
            </a:extLst>
          </p:cNvPr>
          <p:cNvSpPr/>
          <p:nvPr/>
        </p:nvSpPr>
        <p:spPr>
          <a:xfrm>
            <a:off x="16690" y="0"/>
            <a:ext cx="9144000" cy="1178350"/>
          </a:xfrm>
          <a:prstGeom prst="rect">
            <a:avLst/>
          </a:pr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path path="circle">
              <a:fillToRect l="50000" t="50000" r="50000" b="50000"/>
            </a:path>
            <a:tileRect/>
          </a:gradFill>
          <a:ln>
            <a:noFill/>
          </a:ln>
        </p:spPr>
        <p:style>
          <a:lnRef idx="2">
            <a:schemeClr val="dk1"/>
          </a:lnRef>
          <a:fillRef idx="1">
            <a:schemeClr val="lt1"/>
          </a:fillRef>
          <a:effectRef idx="0">
            <a:schemeClr val="dk1"/>
          </a:effectRef>
          <a:fontRef idx="minor">
            <a:schemeClr val="dk1"/>
          </a:fontRef>
        </p:style>
        <p:txBody>
          <a:bodyPr rtlCol="0" anchor="ctr"/>
          <a:lstStyle/>
          <a:p>
            <a:pPr algn="l"/>
            <a:r>
              <a:rPr lang="en-GB" sz="2800" dirty="0">
                <a:solidFill>
                  <a:schemeClr val="bg1"/>
                </a:solidFill>
                <a:latin typeface="Calibri" panose="020F0502020204030204" pitchFamily="34" charset="0"/>
              </a:rPr>
              <a:t>PROJECT MANAGEMENT UNIT (PMU) CHALLENGES</a:t>
            </a:r>
          </a:p>
        </p:txBody>
      </p:sp>
      <p:pic>
        <p:nvPicPr>
          <p:cNvPr id="7" name="Picture 3">
            <a:extLst>
              <a:ext uri="{FF2B5EF4-FFF2-40B4-BE49-F238E27FC236}">
                <a16:creationId xmlns:a16="http://schemas.microsoft.com/office/drawing/2014/main" id="{D422001E-B782-460B-9979-F780C66B842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1613" y="-197897"/>
            <a:ext cx="3115697" cy="945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4843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100" b="1" dirty="0">
                <a:solidFill>
                  <a:srgbClr val="003399"/>
                </a:solidFill>
                <a:latin typeface="Century Gothic" pitchFamily="34" charset="0"/>
              </a:rPr>
              <a:t>Status Quo: MIG Projects</a:t>
            </a:r>
            <a:endParaRPr lang="en-ZA" dirty="0"/>
          </a:p>
        </p:txBody>
      </p:sp>
      <p:graphicFrame>
        <p:nvGraphicFramePr>
          <p:cNvPr id="4" name="Content Placeholder 3"/>
          <p:cNvGraphicFramePr>
            <a:graphicFrameLocks noGrp="1"/>
          </p:cNvGraphicFramePr>
          <p:nvPr>
            <p:ph idx="1"/>
          </p:nvPr>
        </p:nvGraphicFramePr>
        <p:xfrm>
          <a:off x="290579" y="1917374"/>
          <a:ext cx="8383343" cy="3909325"/>
        </p:xfrm>
        <a:graphic>
          <a:graphicData uri="http://schemas.openxmlformats.org/drawingml/2006/table">
            <a:tbl>
              <a:tblPr/>
              <a:tblGrid>
                <a:gridCol w="1269596">
                  <a:extLst>
                    <a:ext uri="{9D8B030D-6E8A-4147-A177-3AD203B41FA5}">
                      <a16:colId xmlns:a16="http://schemas.microsoft.com/office/drawing/2014/main" val="2670297611"/>
                    </a:ext>
                  </a:extLst>
                </a:gridCol>
                <a:gridCol w="1412860">
                  <a:extLst>
                    <a:ext uri="{9D8B030D-6E8A-4147-A177-3AD203B41FA5}">
                      <a16:colId xmlns:a16="http://schemas.microsoft.com/office/drawing/2014/main" val="1794417432"/>
                    </a:ext>
                  </a:extLst>
                </a:gridCol>
                <a:gridCol w="1947209">
                  <a:extLst>
                    <a:ext uri="{9D8B030D-6E8A-4147-A177-3AD203B41FA5}">
                      <a16:colId xmlns:a16="http://schemas.microsoft.com/office/drawing/2014/main" val="125691815"/>
                    </a:ext>
                  </a:extLst>
                </a:gridCol>
                <a:gridCol w="1098890">
                  <a:extLst>
                    <a:ext uri="{9D8B030D-6E8A-4147-A177-3AD203B41FA5}">
                      <a16:colId xmlns:a16="http://schemas.microsoft.com/office/drawing/2014/main" val="1942660164"/>
                    </a:ext>
                  </a:extLst>
                </a:gridCol>
                <a:gridCol w="1095871">
                  <a:extLst>
                    <a:ext uri="{9D8B030D-6E8A-4147-A177-3AD203B41FA5}">
                      <a16:colId xmlns:a16="http://schemas.microsoft.com/office/drawing/2014/main" val="1217546366"/>
                    </a:ext>
                  </a:extLst>
                </a:gridCol>
                <a:gridCol w="1558917">
                  <a:extLst>
                    <a:ext uri="{9D8B030D-6E8A-4147-A177-3AD203B41FA5}">
                      <a16:colId xmlns:a16="http://schemas.microsoft.com/office/drawing/2014/main" val="3444019657"/>
                    </a:ext>
                  </a:extLst>
                </a:gridCol>
              </a:tblGrid>
              <a:tr h="422916">
                <a:tc gridSpan="3">
                  <a:txBody>
                    <a:bodyPr/>
                    <a:lstStyle/>
                    <a:p>
                      <a:pPr algn="ctr" fontAlgn="t"/>
                      <a:r>
                        <a:rPr lang="en-ZA" sz="900" b="1" i="0" u="none" strike="noStrike" dirty="0">
                          <a:solidFill>
                            <a:srgbClr val="FFFFFF"/>
                          </a:solidFill>
                          <a:effectLst/>
                          <a:latin typeface="Century Gothic" panose="020B0502020202020204" pitchFamily="34" charset="0"/>
                        </a:rPr>
                        <a:t>Projects</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hMerge="1">
                  <a:txBody>
                    <a:bodyPr/>
                    <a:lstStyle/>
                    <a:p>
                      <a:endParaRPr lang="en-ZA"/>
                    </a:p>
                  </a:txBody>
                  <a:tcPr/>
                </a:tc>
                <a:tc hMerge="1">
                  <a:txBody>
                    <a:bodyPr/>
                    <a:lstStyle/>
                    <a:p>
                      <a:endParaRPr lang="en-ZA"/>
                    </a:p>
                  </a:txBody>
                  <a:tcPr/>
                </a:tc>
                <a:tc rowSpan="2">
                  <a:txBody>
                    <a:bodyPr/>
                    <a:lstStyle/>
                    <a:p>
                      <a:pPr algn="ctr" fontAlgn="ctr"/>
                      <a:r>
                        <a:rPr lang="en-ZA" sz="900" b="1" i="0" u="none" strike="noStrike" dirty="0">
                          <a:solidFill>
                            <a:srgbClr val="FFFFFF"/>
                          </a:solidFill>
                          <a:effectLst/>
                          <a:latin typeface="Century Gothic" panose="020B0502020202020204" pitchFamily="34" charset="0"/>
                        </a:rPr>
                        <a:t>Budget 2021/22 FY</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gridSpan="2">
                  <a:txBody>
                    <a:bodyPr/>
                    <a:lstStyle/>
                    <a:p>
                      <a:pPr algn="ctr" fontAlgn="t"/>
                      <a:r>
                        <a:rPr lang="en-ZA" sz="900" b="1" i="0" u="none" strike="noStrike" dirty="0">
                          <a:solidFill>
                            <a:srgbClr val="FFFFFF"/>
                          </a:solidFill>
                          <a:effectLst/>
                          <a:latin typeface="Century Gothic" panose="020B0502020202020204" pitchFamily="34" charset="0"/>
                        </a:rPr>
                        <a:t>Status</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hMerge="1">
                  <a:txBody>
                    <a:bodyPr/>
                    <a:lstStyle/>
                    <a:p>
                      <a:endParaRPr lang="en-ZA"/>
                    </a:p>
                  </a:txBody>
                  <a:tcPr/>
                </a:tc>
                <a:extLst>
                  <a:ext uri="{0D108BD9-81ED-4DB2-BD59-A6C34878D82A}">
                    <a16:rowId xmlns:a16="http://schemas.microsoft.com/office/drawing/2014/main" val="1208087111"/>
                  </a:ext>
                </a:extLst>
              </a:tr>
              <a:tr h="211457">
                <a:tc>
                  <a:txBody>
                    <a:bodyPr/>
                    <a:lstStyle/>
                    <a:p>
                      <a:pPr algn="ctr" fontAlgn="ctr"/>
                      <a:r>
                        <a:rPr lang="en-ZA" sz="900" b="1" i="0" u="none" strike="noStrike" dirty="0">
                          <a:solidFill>
                            <a:srgbClr val="FFFFFF"/>
                          </a:solidFill>
                          <a:effectLst/>
                          <a:latin typeface="Century Gothic" panose="020B0502020202020204" pitchFamily="34" charset="0"/>
                        </a:rPr>
                        <a:t>MIG ID</a:t>
                      </a:r>
                    </a:p>
                  </a:txBody>
                  <a:tcPr marL="4527" marR="4527" marT="45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ctr" fontAlgn="ctr"/>
                      <a:r>
                        <a:rPr lang="en-ZA" sz="900" b="1" i="0" u="none" strike="noStrike" dirty="0">
                          <a:solidFill>
                            <a:srgbClr val="FFFFFF"/>
                          </a:solidFill>
                          <a:effectLst/>
                          <a:latin typeface="Century Gothic" panose="020B0502020202020204" pitchFamily="34" charset="0"/>
                        </a:rPr>
                        <a:t>Project Description</a:t>
                      </a:r>
                    </a:p>
                  </a:txBody>
                  <a:tcPr marL="4527" marR="4527" marT="45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ctr" fontAlgn="ctr"/>
                      <a:r>
                        <a:rPr lang="en-ZA" sz="900" b="1" i="0" u="none" strike="noStrike" dirty="0">
                          <a:solidFill>
                            <a:srgbClr val="FFFFFF"/>
                          </a:solidFill>
                          <a:effectLst/>
                          <a:latin typeface="Century Gothic" panose="020B0502020202020204" pitchFamily="34" charset="0"/>
                        </a:rPr>
                        <a:t>Service</a:t>
                      </a:r>
                    </a:p>
                  </a:txBody>
                  <a:tcPr marL="4527" marR="4527" marT="45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vMerge="1">
                  <a:txBody>
                    <a:bodyPr/>
                    <a:lstStyle/>
                    <a:p>
                      <a:endParaRPr lang="en-ZA"/>
                    </a:p>
                  </a:txBody>
                  <a:tcPr/>
                </a:tc>
                <a:tc>
                  <a:txBody>
                    <a:bodyPr/>
                    <a:lstStyle/>
                    <a:p>
                      <a:pPr algn="ctr" fontAlgn="b"/>
                      <a:r>
                        <a:rPr lang="en-ZA" sz="900" b="1" i="0" u="none" strike="noStrike" dirty="0">
                          <a:solidFill>
                            <a:srgbClr val="FFFFFF"/>
                          </a:solidFill>
                          <a:effectLst/>
                          <a:latin typeface="Century Gothic" panose="020B0502020202020204" pitchFamily="34" charset="0"/>
                        </a:rPr>
                        <a:t>Expenditure</a:t>
                      </a:r>
                    </a:p>
                  </a:txBody>
                  <a:tcPr marL="6910" marR="6910" marT="6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ctr" fontAlgn="b"/>
                      <a:r>
                        <a:rPr lang="en-ZA" sz="900" b="1" i="0" u="none" strike="noStrike" dirty="0">
                          <a:solidFill>
                            <a:srgbClr val="FFFFFF"/>
                          </a:solidFill>
                          <a:effectLst/>
                          <a:latin typeface="Century Gothic" panose="020B0502020202020204" pitchFamily="34" charset="0"/>
                        </a:rPr>
                        <a:t>Comments</a:t>
                      </a:r>
                    </a:p>
                  </a:txBody>
                  <a:tcPr marL="6910" marR="6910" marT="6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extLst>
                  <a:ext uri="{0D108BD9-81ED-4DB2-BD59-A6C34878D82A}">
                    <a16:rowId xmlns:a16="http://schemas.microsoft.com/office/drawing/2014/main" val="1034277203"/>
                  </a:ext>
                </a:extLst>
              </a:tr>
              <a:tr h="486970">
                <a:tc>
                  <a:txBody>
                    <a:bodyPr/>
                    <a:lstStyle/>
                    <a:p>
                      <a:pPr algn="l" fontAlgn="b"/>
                      <a:r>
                        <a:rPr lang="en-ZA" sz="1100" b="0" i="0" u="none" strike="noStrike" dirty="0">
                          <a:solidFill>
                            <a:srgbClr val="000000"/>
                          </a:solidFill>
                          <a:effectLst/>
                          <a:latin typeface="Century Gothic" panose="020B0502020202020204" pitchFamily="34" charset="0"/>
                        </a:rPr>
                        <a:t>220290</a:t>
                      </a: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t"/>
                      <a:r>
                        <a:rPr lang="en-ZA" sz="1100" b="0" i="0" u="none" strike="noStrike" dirty="0" err="1">
                          <a:solidFill>
                            <a:srgbClr val="000000"/>
                          </a:solidFill>
                          <a:effectLst/>
                          <a:latin typeface="Century Gothic" panose="020B0502020202020204" pitchFamily="34" charset="0"/>
                        </a:rPr>
                        <a:t>Zoar</a:t>
                      </a:r>
                      <a:r>
                        <a:rPr lang="en-ZA" sz="1100" b="0" i="0" u="none" strike="noStrike" dirty="0">
                          <a:solidFill>
                            <a:srgbClr val="000000"/>
                          </a:solidFill>
                          <a:effectLst/>
                          <a:latin typeface="Century Gothic" panose="020B0502020202020204" pitchFamily="34" charset="0"/>
                        </a:rPr>
                        <a:t>:</a:t>
                      </a:r>
                      <a:r>
                        <a:rPr lang="en-ZA" sz="1100" b="0" i="0" u="none" strike="noStrike" baseline="0" dirty="0">
                          <a:solidFill>
                            <a:srgbClr val="000000"/>
                          </a:solidFill>
                          <a:effectLst/>
                          <a:latin typeface="Century Gothic" panose="020B0502020202020204" pitchFamily="34" charset="0"/>
                        </a:rPr>
                        <a:t> New Sport Field Lighting</a:t>
                      </a:r>
                      <a:endParaRPr lang="en-ZA" sz="1100" b="0" i="0" u="none" strike="noStrike" dirty="0">
                        <a:solidFill>
                          <a:srgbClr val="000000"/>
                        </a:solidFill>
                        <a:effectLst/>
                        <a:latin typeface="Century Gothic" panose="020B0502020202020204" pitchFamily="34" charset="0"/>
                      </a:endParaRP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t"/>
                      <a:r>
                        <a:rPr lang="en-ZA" sz="1100" b="0" i="0" u="none" strike="noStrike" dirty="0">
                          <a:solidFill>
                            <a:srgbClr val="000000"/>
                          </a:solidFill>
                          <a:effectLst/>
                          <a:latin typeface="Century Gothic" panose="020B0502020202020204" pitchFamily="34" charset="0"/>
                        </a:rPr>
                        <a:t>Electricity</a:t>
                      </a: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r" fontAlgn="ctr"/>
                      <a:r>
                        <a:rPr lang="en-ZA" sz="1100" b="0" i="0" u="none" strike="noStrike" dirty="0">
                          <a:solidFill>
                            <a:srgbClr val="000000"/>
                          </a:solidFill>
                          <a:effectLst/>
                          <a:latin typeface="Century Gothic" panose="020B0502020202020204" pitchFamily="34" charset="0"/>
                        </a:rPr>
                        <a:t>357 007,87</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en-ZA" sz="1100" b="1" i="0" u="none" strike="noStrike" dirty="0">
                          <a:solidFill>
                            <a:srgbClr val="000000"/>
                          </a:solidFill>
                          <a:effectLst/>
                          <a:latin typeface="Century Gothic" panose="020B0502020202020204" pitchFamily="34" charset="0"/>
                        </a:rPr>
                        <a:t>0 </a:t>
                      </a:r>
                    </a:p>
                    <a:p>
                      <a:pPr algn="ctr" fontAlgn="ctr"/>
                      <a:r>
                        <a:rPr lang="en-ZA" sz="1100" b="1" i="0" u="none" strike="noStrike" dirty="0">
                          <a:solidFill>
                            <a:srgbClr val="000000"/>
                          </a:solidFill>
                          <a:effectLst/>
                          <a:latin typeface="Century Gothic" panose="020B0502020202020204" pitchFamily="34" charset="0"/>
                        </a:rPr>
                        <a:t>(0%)</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en-ZA" sz="1100" b="1" i="0" u="none" strike="noStrike" dirty="0">
                          <a:solidFill>
                            <a:srgbClr val="000000"/>
                          </a:solidFill>
                          <a:effectLst/>
                          <a:latin typeface="Century Gothic" panose="020B0502020202020204" pitchFamily="34" charset="0"/>
                        </a:rPr>
                        <a:t>Contractor appointed, awaiting approval on additional funding </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2563647491"/>
                  </a:ext>
                </a:extLst>
              </a:tr>
              <a:tr h="422916">
                <a:tc>
                  <a:txBody>
                    <a:bodyPr/>
                    <a:lstStyle/>
                    <a:p>
                      <a:pPr algn="l" fontAlgn="b"/>
                      <a:r>
                        <a:rPr lang="en-ZA" sz="1100" b="0" i="0" u="none" strike="noStrike" dirty="0">
                          <a:solidFill>
                            <a:srgbClr val="000000"/>
                          </a:solidFill>
                          <a:effectLst/>
                          <a:latin typeface="Century Gothic" panose="020B0502020202020204" pitchFamily="34" charset="0"/>
                        </a:rPr>
                        <a:t>213625</a:t>
                      </a: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t"/>
                      <a:r>
                        <a:rPr lang="en-ZA" sz="1100" b="0" i="0" u="none" strike="noStrike" dirty="0" err="1">
                          <a:solidFill>
                            <a:srgbClr val="000000"/>
                          </a:solidFill>
                          <a:effectLst/>
                          <a:latin typeface="Century Gothic" panose="020B0502020202020204" pitchFamily="34" charset="0"/>
                        </a:rPr>
                        <a:t>Zoar</a:t>
                      </a:r>
                      <a:r>
                        <a:rPr lang="en-ZA" sz="1100" b="0" i="0" u="none" strike="noStrike" dirty="0">
                          <a:solidFill>
                            <a:srgbClr val="000000"/>
                          </a:solidFill>
                          <a:effectLst/>
                          <a:latin typeface="Century Gothic" panose="020B0502020202020204" pitchFamily="34" charset="0"/>
                        </a:rPr>
                        <a:t>: New Cemetery</a:t>
                      </a: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t"/>
                      <a:r>
                        <a:rPr lang="en-ZA" sz="1100" b="0" i="0" u="none" strike="noStrike" dirty="0">
                          <a:solidFill>
                            <a:srgbClr val="000000"/>
                          </a:solidFill>
                          <a:effectLst/>
                          <a:latin typeface="Century Gothic" panose="020B0502020202020204" pitchFamily="34" charset="0"/>
                        </a:rPr>
                        <a:t>Cemeteries</a:t>
                      </a: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r" fontAlgn="ctr"/>
                      <a:r>
                        <a:rPr lang="en-ZA" sz="1100" b="0" i="0" u="none" strike="noStrike" dirty="0">
                          <a:solidFill>
                            <a:srgbClr val="000000"/>
                          </a:solidFill>
                          <a:effectLst/>
                          <a:latin typeface="Century Gothic" panose="020B0502020202020204" pitchFamily="34" charset="0"/>
                        </a:rPr>
                        <a:t>1 789 312,35</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en-ZA" sz="1100" b="1" i="0" u="none" strike="noStrike" dirty="0">
                          <a:solidFill>
                            <a:srgbClr val="000000"/>
                          </a:solidFill>
                          <a:effectLst/>
                          <a:latin typeface="Century Gothic" panose="020B0502020202020204" pitchFamily="34" charset="0"/>
                        </a:rPr>
                        <a:t>1</a:t>
                      </a:r>
                      <a:r>
                        <a:rPr lang="en-ZA" sz="1100" b="1" i="0" u="none" strike="noStrike" baseline="0" dirty="0">
                          <a:solidFill>
                            <a:srgbClr val="000000"/>
                          </a:solidFill>
                          <a:effectLst/>
                          <a:latin typeface="Century Gothic" panose="020B0502020202020204" pitchFamily="34" charset="0"/>
                        </a:rPr>
                        <a:t> 564 631,90 (87%)</a:t>
                      </a:r>
                      <a:endParaRPr lang="en-ZA" sz="1100" b="1" i="0" u="none" strike="noStrike" dirty="0">
                        <a:solidFill>
                          <a:srgbClr val="000000"/>
                        </a:solidFill>
                        <a:effectLst/>
                        <a:latin typeface="Century Gothic" panose="020B0502020202020204" pitchFamily="34" charset="0"/>
                      </a:endParaRP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en-ZA" sz="1100" b="1" i="0" u="none" strike="noStrike" dirty="0">
                          <a:solidFill>
                            <a:srgbClr val="000000"/>
                          </a:solidFill>
                          <a:effectLst/>
                          <a:latin typeface="Century Gothic" panose="020B0502020202020204" pitchFamily="34" charset="0"/>
                        </a:rPr>
                        <a:t>Project</a:t>
                      </a:r>
                      <a:r>
                        <a:rPr lang="en-ZA" sz="1100" b="1" i="0" u="none" strike="noStrike" baseline="0" dirty="0">
                          <a:solidFill>
                            <a:srgbClr val="000000"/>
                          </a:solidFill>
                          <a:effectLst/>
                          <a:latin typeface="Century Gothic" panose="020B0502020202020204" pitchFamily="34" charset="0"/>
                        </a:rPr>
                        <a:t> completed. In retention period</a:t>
                      </a:r>
                      <a:r>
                        <a:rPr lang="en-ZA" sz="1100" b="1" i="0" u="none" strike="noStrike" dirty="0">
                          <a:solidFill>
                            <a:srgbClr val="000000"/>
                          </a:solidFill>
                          <a:effectLst/>
                          <a:latin typeface="Century Gothic" panose="020B0502020202020204" pitchFamily="34" charset="0"/>
                        </a:rPr>
                        <a:t> </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305679647"/>
                  </a:ext>
                </a:extLst>
              </a:tr>
              <a:tr h="646990">
                <a:tc>
                  <a:txBody>
                    <a:bodyPr/>
                    <a:lstStyle/>
                    <a:p>
                      <a:pPr algn="l" fontAlgn="b"/>
                      <a:r>
                        <a:rPr lang="en-ZA" sz="1100" b="0" i="0" u="none" strike="noStrike" dirty="0">
                          <a:solidFill>
                            <a:srgbClr val="000000"/>
                          </a:solidFill>
                          <a:effectLst/>
                          <a:latin typeface="Century Gothic" panose="020B0502020202020204" pitchFamily="34" charset="0"/>
                        </a:rPr>
                        <a:t>235124</a:t>
                      </a: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t"/>
                      <a:r>
                        <a:rPr lang="en-ZA" sz="1100" b="0" i="0" u="none" strike="noStrike" dirty="0" err="1">
                          <a:solidFill>
                            <a:srgbClr val="000000"/>
                          </a:solidFill>
                          <a:effectLst/>
                          <a:latin typeface="Century Gothic" panose="020B0502020202020204" pitchFamily="34" charset="0"/>
                        </a:rPr>
                        <a:t>Kannaland</a:t>
                      </a:r>
                      <a:r>
                        <a:rPr lang="en-ZA" sz="1100" b="0" i="0" u="none" strike="noStrike" dirty="0">
                          <a:solidFill>
                            <a:srgbClr val="000000"/>
                          </a:solidFill>
                          <a:effectLst/>
                          <a:latin typeface="Century Gothic" panose="020B0502020202020204" pitchFamily="34" charset="0"/>
                        </a:rPr>
                        <a:t>: Installation of water meters</a:t>
                      </a: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t"/>
                      <a:r>
                        <a:rPr lang="en-ZA" sz="1100" b="0" i="0" u="none" strike="noStrike" dirty="0">
                          <a:solidFill>
                            <a:srgbClr val="000000"/>
                          </a:solidFill>
                          <a:effectLst/>
                          <a:latin typeface="Century Gothic" panose="020B0502020202020204" pitchFamily="34" charset="0"/>
                        </a:rPr>
                        <a:t>Water</a:t>
                      </a: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r" fontAlgn="ctr"/>
                      <a:r>
                        <a:rPr lang="en-ZA" sz="1100" b="0" i="0" u="none" strike="noStrike" dirty="0">
                          <a:solidFill>
                            <a:srgbClr val="000000"/>
                          </a:solidFill>
                          <a:effectLst/>
                          <a:latin typeface="Century Gothic" panose="020B0502020202020204" pitchFamily="34" charset="0"/>
                        </a:rPr>
                        <a:t>469 951</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en-ZA" sz="1100" b="1" i="0" u="none" strike="noStrike" dirty="0">
                          <a:solidFill>
                            <a:srgbClr val="000000"/>
                          </a:solidFill>
                          <a:effectLst/>
                          <a:latin typeface="Century Gothic" panose="020B0502020202020204" pitchFamily="34" charset="0"/>
                        </a:rPr>
                        <a:t>69 221,40</a:t>
                      </a:r>
                    </a:p>
                    <a:p>
                      <a:pPr algn="ctr" fontAlgn="ctr"/>
                      <a:r>
                        <a:rPr lang="en-ZA" sz="1100" b="1" i="0" u="none" strike="noStrike" dirty="0">
                          <a:solidFill>
                            <a:srgbClr val="000000"/>
                          </a:solidFill>
                          <a:effectLst/>
                          <a:latin typeface="Century Gothic" panose="020B0502020202020204" pitchFamily="34" charset="0"/>
                        </a:rPr>
                        <a:t>(15%)</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en-ZA" sz="1100" b="1" i="0" u="none" strike="noStrike" dirty="0">
                          <a:solidFill>
                            <a:srgbClr val="000000"/>
                          </a:solidFill>
                          <a:effectLst/>
                          <a:latin typeface="Century Gothic" panose="020B0502020202020204" pitchFamily="34" charset="0"/>
                        </a:rPr>
                        <a:t>Contractor on site, waiting</a:t>
                      </a:r>
                      <a:r>
                        <a:rPr lang="en-ZA" sz="1100" b="1" i="0" u="none" strike="noStrike" baseline="0" dirty="0">
                          <a:solidFill>
                            <a:srgbClr val="000000"/>
                          </a:solidFill>
                          <a:effectLst/>
                          <a:latin typeface="Century Gothic" panose="020B0502020202020204" pitchFamily="34" charset="0"/>
                        </a:rPr>
                        <a:t> on material delivery to proceed with installations</a:t>
                      </a:r>
                      <a:r>
                        <a:rPr lang="en-ZA" sz="1100" b="1" i="0" u="none" strike="noStrike" dirty="0">
                          <a:solidFill>
                            <a:srgbClr val="000000"/>
                          </a:solidFill>
                          <a:effectLst/>
                          <a:latin typeface="Century Gothic" panose="020B0502020202020204" pitchFamily="34" charset="0"/>
                        </a:rPr>
                        <a:t> </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464125594"/>
                  </a:ext>
                </a:extLst>
              </a:tr>
              <a:tr h="486970">
                <a:tc>
                  <a:txBody>
                    <a:bodyPr/>
                    <a:lstStyle/>
                    <a:p>
                      <a:pPr algn="l" fontAlgn="b"/>
                      <a:r>
                        <a:rPr lang="en-ZA" sz="1100" b="0" i="0" u="none" strike="noStrike" dirty="0">
                          <a:solidFill>
                            <a:srgbClr val="000000"/>
                          </a:solidFill>
                          <a:effectLst/>
                          <a:latin typeface="Century Gothic" panose="020B0502020202020204" pitchFamily="34" charset="0"/>
                        </a:rPr>
                        <a:t>160843</a:t>
                      </a: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t"/>
                      <a:r>
                        <a:rPr lang="en-ZA" sz="1100" b="0" i="0" u="none" strike="noStrike" dirty="0" err="1">
                          <a:solidFill>
                            <a:srgbClr val="000000"/>
                          </a:solidFill>
                          <a:effectLst/>
                          <a:latin typeface="Century Gothic" panose="020B0502020202020204" pitchFamily="34" charset="0"/>
                        </a:rPr>
                        <a:t>Ladismith</a:t>
                      </a:r>
                      <a:r>
                        <a:rPr lang="en-ZA" sz="1100" b="0" i="0" u="none" strike="noStrike" dirty="0">
                          <a:solidFill>
                            <a:srgbClr val="000000"/>
                          </a:solidFill>
                          <a:effectLst/>
                          <a:latin typeface="Century Gothic" panose="020B0502020202020204" pitchFamily="34" charset="0"/>
                        </a:rPr>
                        <a:t>: New Waste Water Treatment Works</a:t>
                      </a: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t"/>
                      <a:r>
                        <a:rPr lang="en-US" sz="1100" b="0" i="0" u="none" strike="noStrike" dirty="0">
                          <a:solidFill>
                            <a:srgbClr val="000000"/>
                          </a:solidFill>
                          <a:effectLst/>
                          <a:latin typeface="Century Gothic" panose="020B0502020202020204" pitchFamily="34" charset="0"/>
                        </a:rPr>
                        <a:t>Sanitation</a:t>
                      </a: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r" fontAlgn="ctr"/>
                      <a:r>
                        <a:rPr lang="en-ZA" sz="1100" b="0" i="0" u="none" strike="noStrike" dirty="0">
                          <a:solidFill>
                            <a:srgbClr val="000000"/>
                          </a:solidFill>
                          <a:effectLst/>
                          <a:latin typeface="Century Gothic" panose="020B0502020202020204" pitchFamily="34" charset="0"/>
                        </a:rPr>
                        <a:t>6 245 094,37</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en-ZA" sz="1100" b="1" i="0" u="none" strike="noStrike" dirty="0">
                          <a:solidFill>
                            <a:srgbClr val="000000"/>
                          </a:solidFill>
                          <a:effectLst/>
                          <a:latin typeface="Century Gothic" panose="020B0502020202020204" pitchFamily="34" charset="0"/>
                        </a:rPr>
                        <a:t>91 946,16</a:t>
                      </a:r>
                    </a:p>
                    <a:p>
                      <a:pPr algn="ctr" fontAlgn="ctr"/>
                      <a:r>
                        <a:rPr lang="en-ZA" sz="1100" b="1" i="0" u="none" strike="noStrike" dirty="0">
                          <a:solidFill>
                            <a:srgbClr val="000000"/>
                          </a:solidFill>
                          <a:effectLst/>
                          <a:latin typeface="Century Gothic" panose="020B0502020202020204" pitchFamily="34" charset="0"/>
                        </a:rPr>
                        <a:t>(1%)</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en-ZA" sz="1100" b="1" i="0" u="none" strike="noStrike" dirty="0">
                          <a:solidFill>
                            <a:srgbClr val="000000"/>
                          </a:solidFill>
                          <a:effectLst/>
                          <a:latin typeface="Century Gothic" panose="020B0502020202020204" pitchFamily="34" charset="0"/>
                        </a:rPr>
                        <a:t>Contractor on site </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1762687674"/>
                  </a:ext>
                </a:extLst>
              </a:tr>
              <a:tr h="486970">
                <a:tc>
                  <a:txBody>
                    <a:bodyPr/>
                    <a:lstStyle/>
                    <a:p>
                      <a:pPr algn="l" fontAlgn="b"/>
                      <a:r>
                        <a:rPr lang="en-ZA" sz="1100" b="0" i="0" u="none" strike="noStrike" dirty="0">
                          <a:solidFill>
                            <a:srgbClr val="000000"/>
                          </a:solidFill>
                          <a:effectLst/>
                          <a:latin typeface="Century Gothic" panose="020B0502020202020204" pitchFamily="34" charset="0"/>
                        </a:rPr>
                        <a:t>285450</a:t>
                      </a: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t"/>
                      <a:r>
                        <a:rPr lang="en-ZA" sz="1100" b="0" i="0" u="none" strike="noStrike" dirty="0" err="1">
                          <a:solidFill>
                            <a:srgbClr val="000000"/>
                          </a:solidFill>
                          <a:effectLst/>
                          <a:latin typeface="Century Gothic" panose="020B0502020202020204" pitchFamily="34" charset="0"/>
                        </a:rPr>
                        <a:t>Ladismith</a:t>
                      </a:r>
                      <a:r>
                        <a:rPr lang="en-ZA" sz="1100" b="0" i="0" u="none" strike="noStrike" dirty="0">
                          <a:solidFill>
                            <a:srgbClr val="000000"/>
                          </a:solidFill>
                          <a:effectLst/>
                          <a:latin typeface="Century Gothic" panose="020B0502020202020204" pitchFamily="34" charset="0"/>
                        </a:rPr>
                        <a:t>: Upgrade Water</a:t>
                      </a:r>
                      <a:r>
                        <a:rPr lang="en-ZA" sz="1100" b="0" i="0" u="none" strike="noStrike" baseline="0" dirty="0">
                          <a:solidFill>
                            <a:srgbClr val="000000"/>
                          </a:solidFill>
                          <a:effectLst/>
                          <a:latin typeface="Century Gothic" panose="020B0502020202020204" pitchFamily="34" charset="0"/>
                        </a:rPr>
                        <a:t> Treatment Works</a:t>
                      </a:r>
                      <a:endParaRPr lang="en-ZA" sz="1100" b="0" i="0" u="none" strike="noStrike" dirty="0">
                        <a:solidFill>
                          <a:srgbClr val="000000"/>
                        </a:solidFill>
                        <a:effectLst/>
                        <a:latin typeface="Century Gothic" panose="020B0502020202020204" pitchFamily="34" charset="0"/>
                      </a:endParaRP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t"/>
                      <a:r>
                        <a:rPr lang="en-ZA" sz="1100" b="0" i="0" u="none" strike="noStrike" dirty="0">
                          <a:solidFill>
                            <a:srgbClr val="000000"/>
                          </a:solidFill>
                          <a:effectLst/>
                          <a:latin typeface="Century Gothic" panose="020B0502020202020204" pitchFamily="34" charset="0"/>
                        </a:rPr>
                        <a:t>Water</a:t>
                      </a: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r" fontAlgn="ctr"/>
                      <a:r>
                        <a:rPr lang="en-ZA" sz="1100" b="0" i="0" u="none" strike="noStrike" dirty="0">
                          <a:solidFill>
                            <a:srgbClr val="000000"/>
                          </a:solidFill>
                          <a:effectLst/>
                          <a:latin typeface="Century Gothic" panose="020B0502020202020204" pitchFamily="34" charset="0"/>
                        </a:rPr>
                        <a:t>1 207370,83</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en-ZA" sz="1100" b="1" i="0" u="none" strike="noStrike" dirty="0">
                          <a:solidFill>
                            <a:srgbClr val="000000"/>
                          </a:solidFill>
                          <a:effectLst/>
                          <a:latin typeface="Century Gothic" panose="020B0502020202020204" pitchFamily="34" charset="0"/>
                        </a:rPr>
                        <a:t>76 271,53</a:t>
                      </a:r>
                    </a:p>
                    <a:p>
                      <a:pPr algn="ctr" fontAlgn="ctr"/>
                      <a:r>
                        <a:rPr lang="en-ZA" sz="1100" b="1" i="0" u="none" strike="noStrike" dirty="0">
                          <a:solidFill>
                            <a:srgbClr val="000000"/>
                          </a:solidFill>
                          <a:effectLst/>
                          <a:latin typeface="Century Gothic" panose="020B0502020202020204" pitchFamily="34" charset="0"/>
                        </a:rPr>
                        <a:t>(6%)</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en-ZA" sz="1100" b="1" i="0" u="none" strike="noStrike" dirty="0">
                          <a:solidFill>
                            <a:srgbClr val="000000"/>
                          </a:solidFill>
                          <a:effectLst/>
                          <a:latin typeface="Century Gothic" panose="020B0502020202020204" pitchFamily="34" charset="0"/>
                        </a:rPr>
                        <a:t>Contractor on site </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2900851554"/>
                  </a:ext>
                </a:extLst>
              </a:tr>
              <a:tr h="211457">
                <a:tc>
                  <a:txBody>
                    <a:bodyPr/>
                    <a:lstStyle/>
                    <a:p>
                      <a:pPr algn="l" fontAlgn="b"/>
                      <a:endParaRPr lang="en-ZA" sz="900" b="0" i="0" u="none" strike="noStrike" dirty="0">
                        <a:solidFill>
                          <a:srgbClr val="000000"/>
                        </a:solidFill>
                        <a:effectLst/>
                        <a:latin typeface="Century Gothic" panose="020B0502020202020204" pitchFamily="34" charset="0"/>
                      </a:endParaRP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t"/>
                      <a:endParaRPr lang="en-ZA" sz="900" b="0" i="0" u="none" strike="noStrike">
                        <a:solidFill>
                          <a:srgbClr val="000000"/>
                        </a:solidFill>
                        <a:effectLst/>
                        <a:latin typeface="Century Gothic" panose="020B0502020202020204" pitchFamily="34" charset="0"/>
                      </a:endParaRP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t"/>
                      <a:endParaRPr lang="en-ZA" sz="900" b="0" i="0" u="none" strike="noStrike" dirty="0">
                        <a:solidFill>
                          <a:srgbClr val="000000"/>
                        </a:solidFill>
                        <a:effectLst/>
                        <a:latin typeface="Century Gothic" panose="020B0502020202020204" pitchFamily="34" charset="0"/>
                      </a:endParaRP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r" fontAlgn="ctr"/>
                      <a:endParaRPr lang="en-ZA" sz="900" b="0" i="0" u="none" strike="noStrike" dirty="0">
                        <a:solidFill>
                          <a:srgbClr val="000000"/>
                        </a:solidFill>
                        <a:effectLst/>
                        <a:latin typeface="Century Gothic" panose="020B0502020202020204" pitchFamily="34" charset="0"/>
                      </a:endParaRP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endParaRPr lang="en-ZA" sz="900" b="1" i="0" u="none" strike="noStrike" dirty="0">
                        <a:solidFill>
                          <a:srgbClr val="000000"/>
                        </a:solidFill>
                        <a:effectLst/>
                        <a:latin typeface="Century Gothic" panose="020B0502020202020204" pitchFamily="34" charset="0"/>
                      </a:endParaRP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en-ZA" sz="900" b="1" i="0" u="none" strike="noStrike" dirty="0">
                          <a:solidFill>
                            <a:srgbClr val="000000"/>
                          </a:solidFill>
                          <a:effectLst/>
                          <a:latin typeface="Century Gothic" panose="020B0502020202020204" pitchFamily="34" charset="0"/>
                        </a:rPr>
                        <a:t> </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3856541954"/>
                  </a:ext>
                </a:extLst>
              </a:tr>
              <a:tr h="433619">
                <a:tc gridSpan="3">
                  <a:txBody>
                    <a:bodyPr/>
                    <a:lstStyle/>
                    <a:p>
                      <a:pPr algn="r" fontAlgn="b"/>
                      <a:r>
                        <a:rPr lang="en-ZA" sz="1200" b="1" i="0" u="none" strike="noStrike" dirty="0">
                          <a:solidFill>
                            <a:srgbClr val="FFFFFF"/>
                          </a:solidFill>
                          <a:effectLst/>
                          <a:latin typeface="Century Gothic" panose="020B0502020202020204" pitchFamily="34" charset="0"/>
                        </a:rPr>
                        <a:t>Total Budget 2021/22 FY</a:t>
                      </a:r>
                    </a:p>
                  </a:txBody>
                  <a:tcPr marL="6910" marR="6910" marT="6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75000"/>
                      </a:schemeClr>
                    </a:solidFill>
                  </a:tcPr>
                </a:tc>
                <a:tc hMerge="1">
                  <a:txBody>
                    <a:bodyPr/>
                    <a:lstStyle/>
                    <a:p>
                      <a:endParaRPr lang="en-ZA"/>
                    </a:p>
                  </a:txBody>
                  <a:tcPr/>
                </a:tc>
                <a:tc hMerge="1">
                  <a:txBody>
                    <a:bodyPr/>
                    <a:lstStyle/>
                    <a:p>
                      <a:endParaRPr lang="en-ZA"/>
                    </a:p>
                  </a:txBody>
                  <a:tcPr/>
                </a:tc>
                <a:tc>
                  <a:txBody>
                    <a:bodyPr/>
                    <a:lstStyle/>
                    <a:p>
                      <a:pPr algn="ctr" fontAlgn="b"/>
                      <a:r>
                        <a:rPr lang="en-ZA" sz="1200" b="1" i="0" u="none" strike="noStrike" dirty="0">
                          <a:solidFill>
                            <a:srgbClr val="FFFFFF"/>
                          </a:solidFill>
                          <a:effectLst/>
                          <a:latin typeface="Century Gothic" panose="020B0502020202020204" pitchFamily="34" charset="0"/>
                        </a:rPr>
                        <a:t>10 064 300,00</a:t>
                      </a:r>
                    </a:p>
                  </a:txBody>
                  <a:tcPr marL="6910" marR="6910" marT="6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75000"/>
                      </a:schemeClr>
                    </a:solidFill>
                  </a:tcPr>
                </a:tc>
                <a:tc>
                  <a:txBody>
                    <a:bodyPr/>
                    <a:lstStyle/>
                    <a:p>
                      <a:pPr algn="ctr" fontAlgn="b"/>
                      <a:r>
                        <a:rPr lang="en-ZA" sz="1200" b="0" i="0" u="none" strike="noStrike" dirty="0">
                          <a:solidFill>
                            <a:srgbClr val="000000"/>
                          </a:solidFill>
                          <a:effectLst/>
                          <a:latin typeface="Century Gothic" panose="020B0502020202020204" pitchFamily="34" charset="0"/>
                        </a:rPr>
                        <a:t> </a:t>
                      </a:r>
                      <a:r>
                        <a:rPr lang="en-ZA" sz="1200" b="1" i="0" u="none" strike="noStrike" kern="1200" dirty="0">
                          <a:solidFill>
                            <a:srgbClr val="FFFFFF"/>
                          </a:solidFill>
                          <a:effectLst/>
                          <a:latin typeface="Century Gothic" panose="020B0502020202020204" pitchFamily="34" charset="0"/>
                          <a:ea typeface="+mn-ea"/>
                          <a:cs typeface="+mn-cs"/>
                        </a:rPr>
                        <a:t>1 802 070,99</a:t>
                      </a:r>
                    </a:p>
                    <a:p>
                      <a:pPr algn="ctr" fontAlgn="b"/>
                      <a:r>
                        <a:rPr lang="en-ZA" sz="1200" b="1" i="0" u="none" strike="noStrike" kern="1200" dirty="0">
                          <a:solidFill>
                            <a:srgbClr val="FFFFFF"/>
                          </a:solidFill>
                          <a:effectLst/>
                          <a:latin typeface="Century Gothic" panose="020B0502020202020204" pitchFamily="34" charset="0"/>
                          <a:ea typeface="+mn-ea"/>
                          <a:cs typeface="+mn-cs"/>
                        </a:rPr>
                        <a:t>(17,9%)</a:t>
                      </a:r>
                    </a:p>
                  </a:txBody>
                  <a:tcPr marL="6910" marR="6910" marT="6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75000"/>
                      </a:schemeClr>
                    </a:solidFill>
                  </a:tcPr>
                </a:tc>
                <a:tc>
                  <a:txBody>
                    <a:bodyPr/>
                    <a:lstStyle/>
                    <a:p>
                      <a:pPr algn="l" fontAlgn="b"/>
                      <a:r>
                        <a:rPr lang="en-ZA" sz="1100" b="1" i="0" u="none" strike="noStrike" kern="1200" dirty="0">
                          <a:solidFill>
                            <a:srgbClr val="FFFFFF"/>
                          </a:solidFill>
                          <a:effectLst/>
                          <a:latin typeface="Century Gothic" panose="020B0502020202020204" pitchFamily="34" charset="0"/>
                          <a:ea typeface="+mn-ea"/>
                          <a:cs typeface="+mn-cs"/>
                        </a:rPr>
                        <a:t>Already spend 100% of first transfer</a:t>
                      </a:r>
                    </a:p>
                  </a:txBody>
                  <a:tcPr marL="6910" marR="6910" marT="6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3424997096"/>
                  </a:ext>
                </a:extLst>
              </a:tr>
            </a:tbl>
          </a:graphicData>
        </a:graphic>
      </p:graphicFrame>
      <p:sp>
        <p:nvSpPr>
          <p:cNvPr id="5" name="Rectangle 4">
            <a:extLst>
              <a:ext uri="{FF2B5EF4-FFF2-40B4-BE49-F238E27FC236}">
                <a16:creationId xmlns:a16="http://schemas.microsoft.com/office/drawing/2014/main" id="{F07109EB-3DAF-4123-96C9-F0C72681136B}"/>
              </a:ext>
            </a:extLst>
          </p:cNvPr>
          <p:cNvSpPr/>
          <p:nvPr/>
        </p:nvSpPr>
        <p:spPr>
          <a:xfrm>
            <a:off x="16690" y="0"/>
            <a:ext cx="9144000" cy="1178350"/>
          </a:xfrm>
          <a:prstGeom prst="rect">
            <a:avLst/>
          </a:pr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path path="circle">
              <a:fillToRect l="50000" t="50000" r="50000" b="50000"/>
            </a:path>
            <a:tileRect/>
          </a:gradFill>
          <a:ln>
            <a:noFill/>
          </a:ln>
        </p:spPr>
        <p:style>
          <a:lnRef idx="2">
            <a:schemeClr val="dk1"/>
          </a:lnRef>
          <a:fillRef idx="1">
            <a:schemeClr val="lt1"/>
          </a:fillRef>
          <a:effectRef idx="0">
            <a:schemeClr val="dk1"/>
          </a:effectRef>
          <a:fontRef idx="minor">
            <a:schemeClr val="dk1"/>
          </a:fontRef>
        </p:style>
        <p:txBody>
          <a:bodyPr rtlCol="0" anchor="ctr"/>
          <a:lstStyle/>
          <a:p>
            <a:pPr algn="l"/>
            <a:r>
              <a:rPr lang="en-GB" sz="2800" dirty="0">
                <a:solidFill>
                  <a:schemeClr val="bg1"/>
                </a:solidFill>
                <a:latin typeface="Calibri" panose="020F0502020204030204" pitchFamily="34" charset="0"/>
              </a:rPr>
              <a:t>STATUS QUO: MIG PROJECTS</a:t>
            </a:r>
          </a:p>
        </p:txBody>
      </p:sp>
      <p:pic>
        <p:nvPicPr>
          <p:cNvPr id="6" name="Picture 3">
            <a:extLst>
              <a:ext uri="{FF2B5EF4-FFF2-40B4-BE49-F238E27FC236}">
                <a16:creationId xmlns:a16="http://schemas.microsoft.com/office/drawing/2014/main" id="{4B0B3A15-49D6-4ED0-A2EA-FCFB04FBE9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8247" y="86232"/>
            <a:ext cx="3115697" cy="945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4316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100" b="1" dirty="0">
                <a:solidFill>
                  <a:srgbClr val="003399"/>
                </a:solidFill>
                <a:latin typeface="Century Gothic" pitchFamily="34" charset="0"/>
              </a:rPr>
              <a:t>Status Quo: WSIG &amp; RBIG Projects</a:t>
            </a:r>
            <a:endParaRPr lang="en-ZA" dirty="0"/>
          </a:p>
        </p:txBody>
      </p:sp>
      <p:graphicFrame>
        <p:nvGraphicFramePr>
          <p:cNvPr id="4" name="Content Placeholder 3"/>
          <p:cNvGraphicFramePr>
            <a:graphicFrameLocks noGrp="1"/>
          </p:cNvGraphicFramePr>
          <p:nvPr>
            <p:ph idx="1"/>
          </p:nvPr>
        </p:nvGraphicFramePr>
        <p:xfrm>
          <a:off x="309092" y="1917374"/>
          <a:ext cx="8480739" cy="3511799"/>
        </p:xfrm>
        <a:graphic>
          <a:graphicData uri="http://schemas.openxmlformats.org/drawingml/2006/table">
            <a:tbl>
              <a:tblPr/>
              <a:tblGrid>
                <a:gridCol w="1268418">
                  <a:extLst>
                    <a:ext uri="{9D8B030D-6E8A-4147-A177-3AD203B41FA5}">
                      <a16:colId xmlns:a16="http://schemas.microsoft.com/office/drawing/2014/main" val="2670297611"/>
                    </a:ext>
                  </a:extLst>
                </a:gridCol>
                <a:gridCol w="1432438">
                  <a:extLst>
                    <a:ext uri="{9D8B030D-6E8A-4147-A177-3AD203B41FA5}">
                      <a16:colId xmlns:a16="http://schemas.microsoft.com/office/drawing/2014/main" val="1794417432"/>
                    </a:ext>
                  </a:extLst>
                </a:gridCol>
                <a:gridCol w="1974191">
                  <a:extLst>
                    <a:ext uri="{9D8B030D-6E8A-4147-A177-3AD203B41FA5}">
                      <a16:colId xmlns:a16="http://schemas.microsoft.com/office/drawing/2014/main" val="125691815"/>
                    </a:ext>
                  </a:extLst>
                </a:gridCol>
                <a:gridCol w="1114117">
                  <a:extLst>
                    <a:ext uri="{9D8B030D-6E8A-4147-A177-3AD203B41FA5}">
                      <a16:colId xmlns:a16="http://schemas.microsoft.com/office/drawing/2014/main" val="1942660164"/>
                    </a:ext>
                  </a:extLst>
                </a:gridCol>
                <a:gridCol w="1111056">
                  <a:extLst>
                    <a:ext uri="{9D8B030D-6E8A-4147-A177-3AD203B41FA5}">
                      <a16:colId xmlns:a16="http://schemas.microsoft.com/office/drawing/2014/main" val="1217546366"/>
                    </a:ext>
                  </a:extLst>
                </a:gridCol>
                <a:gridCol w="1580519">
                  <a:extLst>
                    <a:ext uri="{9D8B030D-6E8A-4147-A177-3AD203B41FA5}">
                      <a16:colId xmlns:a16="http://schemas.microsoft.com/office/drawing/2014/main" val="3444019657"/>
                    </a:ext>
                  </a:extLst>
                </a:gridCol>
              </a:tblGrid>
              <a:tr h="497030">
                <a:tc gridSpan="3">
                  <a:txBody>
                    <a:bodyPr/>
                    <a:lstStyle/>
                    <a:p>
                      <a:pPr algn="ctr" fontAlgn="t"/>
                      <a:r>
                        <a:rPr lang="en-ZA" sz="900" b="1" i="0" u="none" strike="noStrike" dirty="0">
                          <a:solidFill>
                            <a:srgbClr val="FFFFFF"/>
                          </a:solidFill>
                          <a:effectLst/>
                          <a:latin typeface="Century Gothic" panose="020B0502020202020204" pitchFamily="34" charset="0"/>
                        </a:rPr>
                        <a:t>Projects</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hMerge="1">
                  <a:txBody>
                    <a:bodyPr/>
                    <a:lstStyle/>
                    <a:p>
                      <a:endParaRPr lang="en-ZA"/>
                    </a:p>
                  </a:txBody>
                  <a:tcPr/>
                </a:tc>
                <a:tc hMerge="1">
                  <a:txBody>
                    <a:bodyPr/>
                    <a:lstStyle/>
                    <a:p>
                      <a:endParaRPr lang="en-ZA"/>
                    </a:p>
                  </a:txBody>
                  <a:tcPr/>
                </a:tc>
                <a:tc rowSpan="2">
                  <a:txBody>
                    <a:bodyPr/>
                    <a:lstStyle/>
                    <a:p>
                      <a:pPr algn="ctr" fontAlgn="ctr"/>
                      <a:r>
                        <a:rPr lang="en-ZA" sz="900" b="1" i="0" u="none" strike="noStrike" dirty="0">
                          <a:solidFill>
                            <a:srgbClr val="FFFFFF"/>
                          </a:solidFill>
                          <a:effectLst/>
                          <a:latin typeface="Century Gothic" panose="020B0502020202020204" pitchFamily="34" charset="0"/>
                        </a:rPr>
                        <a:t>Budget 2021/22 FY</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gridSpan="2">
                  <a:txBody>
                    <a:bodyPr/>
                    <a:lstStyle/>
                    <a:p>
                      <a:pPr algn="ctr" fontAlgn="t"/>
                      <a:r>
                        <a:rPr lang="en-ZA" sz="900" b="1" i="0" u="none" strike="noStrike" dirty="0">
                          <a:solidFill>
                            <a:srgbClr val="FFFFFF"/>
                          </a:solidFill>
                          <a:effectLst/>
                          <a:latin typeface="Century Gothic" panose="020B0502020202020204" pitchFamily="34" charset="0"/>
                        </a:rPr>
                        <a:t>Status</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hMerge="1">
                  <a:txBody>
                    <a:bodyPr/>
                    <a:lstStyle/>
                    <a:p>
                      <a:endParaRPr lang="en-ZA"/>
                    </a:p>
                  </a:txBody>
                  <a:tcPr/>
                </a:tc>
                <a:extLst>
                  <a:ext uri="{0D108BD9-81ED-4DB2-BD59-A6C34878D82A}">
                    <a16:rowId xmlns:a16="http://schemas.microsoft.com/office/drawing/2014/main" val="1208087111"/>
                  </a:ext>
                </a:extLst>
              </a:tr>
              <a:tr h="248514">
                <a:tc>
                  <a:txBody>
                    <a:bodyPr/>
                    <a:lstStyle/>
                    <a:p>
                      <a:pPr algn="ctr" fontAlgn="ctr"/>
                      <a:r>
                        <a:rPr lang="en-ZA" sz="900" b="1" i="0" u="none" strike="noStrike" dirty="0">
                          <a:solidFill>
                            <a:srgbClr val="FFFFFF"/>
                          </a:solidFill>
                          <a:effectLst/>
                          <a:latin typeface="Century Gothic" panose="020B0502020202020204" pitchFamily="34" charset="0"/>
                        </a:rPr>
                        <a:t>Grant</a:t>
                      </a:r>
                    </a:p>
                  </a:txBody>
                  <a:tcPr marL="4527" marR="4527" marT="45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ctr" fontAlgn="ctr"/>
                      <a:r>
                        <a:rPr lang="en-ZA" sz="900" b="1" i="0" u="none" strike="noStrike" dirty="0">
                          <a:solidFill>
                            <a:srgbClr val="FFFFFF"/>
                          </a:solidFill>
                          <a:effectLst/>
                          <a:latin typeface="Century Gothic" panose="020B0502020202020204" pitchFamily="34" charset="0"/>
                        </a:rPr>
                        <a:t>Project Description</a:t>
                      </a:r>
                    </a:p>
                  </a:txBody>
                  <a:tcPr marL="4527" marR="4527" marT="45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ctr" fontAlgn="ctr"/>
                      <a:r>
                        <a:rPr lang="en-ZA" sz="900" b="1" i="0" u="none" strike="noStrike" dirty="0">
                          <a:solidFill>
                            <a:srgbClr val="FFFFFF"/>
                          </a:solidFill>
                          <a:effectLst/>
                          <a:latin typeface="Century Gothic" panose="020B0502020202020204" pitchFamily="34" charset="0"/>
                        </a:rPr>
                        <a:t>Service</a:t>
                      </a:r>
                    </a:p>
                  </a:txBody>
                  <a:tcPr marL="4527" marR="4527" marT="45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vMerge="1">
                  <a:txBody>
                    <a:bodyPr/>
                    <a:lstStyle/>
                    <a:p>
                      <a:endParaRPr lang="en-ZA"/>
                    </a:p>
                  </a:txBody>
                  <a:tcPr/>
                </a:tc>
                <a:tc>
                  <a:txBody>
                    <a:bodyPr/>
                    <a:lstStyle/>
                    <a:p>
                      <a:pPr algn="ctr" fontAlgn="b"/>
                      <a:r>
                        <a:rPr lang="en-ZA" sz="900" b="1" i="0" u="none" strike="noStrike" dirty="0">
                          <a:solidFill>
                            <a:srgbClr val="FFFFFF"/>
                          </a:solidFill>
                          <a:effectLst/>
                          <a:latin typeface="Century Gothic" panose="020B0502020202020204" pitchFamily="34" charset="0"/>
                        </a:rPr>
                        <a:t>Expenditure</a:t>
                      </a:r>
                    </a:p>
                  </a:txBody>
                  <a:tcPr marL="6910" marR="6910" marT="6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ctr" fontAlgn="b"/>
                      <a:r>
                        <a:rPr lang="en-ZA" sz="900" b="1" i="0" u="none" strike="noStrike" dirty="0">
                          <a:solidFill>
                            <a:srgbClr val="FFFFFF"/>
                          </a:solidFill>
                          <a:effectLst/>
                          <a:latin typeface="Century Gothic" panose="020B0502020202020204" pitchFamily="34" charset="0"/>
                        </a:rPr>
                        <a:t>Comments</a:t>
                      </a:r>
                    </a:p>
                  </a:txBody>
                  <a:tcPr marL="6910" marR="6910" marT="6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extLst>
                  <a:ext uri="{0D108BD9-81ED-4DB2-BD59-A6C34878D82A}">
                    <a16:rowId xmlns:a16="http://schemas.microsoft.com/office/drawing/2014/main" val="1034277203"/>
                  </a:ext>
                </a:extLst>
              </a:tr>
              <a:tr h="572308">
                <a:tc>
                  <a:txBody>
                    <a:bodyPr/>
                    <a:lstStyle/>
                    <a:p>
                      <a:pPr algn="l" fontAlgn="b"/>
                      <a:r>
                        <a:rPr lang="en-ZA" sz="1100" b="0" i="0" u="none" strike="noStrike" dirty="0">
                          <a:solidFill>
                            <a:srgbClr val="000000"/>
                          </a:solidFill>
                          <a:effectLst/>
                          <a:latin typeface="Century Gothic" panose="020B0502020202020204" pitchFamily="34" charset="0"/>
                        </a:rPr>
                        <a:t>WSIG</a:t>
                      </a: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t"/>
                      <a:r>
                        <a:rPr lang="en-ZA" sz="1100" b="0" i="0" u="none" strike="noStrike" dirty="0">
                          <a:solidFill>
                            <a:srgbClr val="000000"/>
                          </a:solidFill>
                          <a:effectLst/>
                          <a:latin typeface="Century Gothic" panose="020B0502020202020204" pitchFamily="34" charset="0"/>
                        </a:rPr>
                        <a:t>Calitzdorp:</a:t>
                      </a:r>
                      <a:r>
                        <a:rPr lang="en-ZA" sz="1100" b="0" i="0" u="none" strike="noStrike" baseline="0" dirty="0">
                          <a:solidFill>
                            <a:srgbClr val="000000"/>
                          </a:solidFill>
                          <a:effectLst/>
                          <a:latin typeface="Century Gothic" panose="020B0502020202020204" pitchFamily="34" charset="0"/>
                        </a:rPr>
                        <a:t> Deep Borehole</a:t>
                      </a:r>
                      <a:endParaRPr lang="en-ZA" sz="1100" b="0" i="0" u="none" strike="noStrike" dirty="0">
                        <a:solidFill>
                          <a:srgbClr val="000000"/>
                        </a:solidFill>
                        <a:effectLst/>
                        <a:latin typeface="Century Gothic" panose="020B0502020202020204" pitchFamily="34" charset="0"/>
                      </a:endParaRP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t"/>
                      <a:r>
                        <a:rPr lang="en-ZA" sz="1100" b="0" i="0" u="none" strike="noStrike" dirty="0">
                          <a:solidFill>
                            <a:srgbClr val="000000"/>
                          </a:solidFill>
                          <a:effectLst/>
                          <a:latin typeface="Century Gothic" panose="020B0502020202020204" pitchFamily="34" charset="0"/>
                        </a:rPr>
                        <a:t>Water</a:t>
                      </a: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r" fontAlgn="ctr"/>
                      <a:r>
                        <a:rPr lang="en-ZA" sz="1100" b="0" i="0" u="none" strike="noStrike" dirty="0">
                          <a:solidFill>
                            <a:srgbClr val="000000"/>
                          </a:solidFill>
                          <a:effectLst/>
                          <a:latin typeface="Century Gothic" panose="020B0502020202020204" pitchFamily="34" charset="0"/>
                        </a:rPr>
                        <a:t>10 mil.</a:t>
                      </a:r>
                      <a:r>
                        <a:rPr lang="en-ZA" sz="1100" b="0" i="0" u="none" strike="noStrike" baseline="0" dirty="0">
                          <a:solidFill>
                            <a:srgbClr val="000000"/>
                          </a:solidFill>
                          <a:effectLst/>
                          <a:latin typeface="Century Gothic" panose="020B0502020202020204" pitchFamily="34" charset="0"/>
                        </a:rPr>
                        <a:t>  </a:t>
                      </a:r>
                      <a:endParaRPr lang="en-ZA" sz="1100" b="0" i="0" u="none" strike="noStrike" dirty="0">
                        <a:solidFill>
                          <a:srgbClr val="000000"/>
                        </a:solidFill>
                        <a:effectLst/>
                        <a:latin typeface="Century Gothic" panose="020B0502020202020204" pitchFamily="34" charset="0"/>
                      </a:endParaRP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en-ZA" sz="1100" b="1" i="0" u="none" strike="noStrike" dirty="0">
                          <a:solidFill>
                            <a:srgbClr val="000000"/>
                          </a:solidFill>
                          <a:effectLst/>
                          <a:latin typeface="Century Gothic" panose="020B0502020202020204" pitchFamily="34" charset="0"/>
                        </a:rPr>
                        <a:t>1</a:t>
                      </a:r>
                      <a:r>
                        <a:rPr lang="en-ZA" sz="1100" b="1" i="0" u="none" strike="noStrike" baseline="0" dirty="0">
                          <a:solidFill>
                            <a:srgbClr val="000000"/>
                          </a:solidFill>
                          <a:effectLst/>
                          <a:latin typeface="Century Gothic" panose="020B0502020202020204" pitchFamily="34" charset="0"/>
                        </a:rPr>
                        <a:t> 071 520,63</a:t>
                      </a:r>
                      <a:r>
                        <a:rPr lang="en-ZA" sz="1100" b="1" i="0" u="none" strike="noStrike" dirty="0">
                          <a:solidFill>
                            <a:srgbClr val="000000"/>
                          </a:solidFill>
                          <a:effectLst/>
                          <a:latin typeface="Century Gothic" panose="020B0502020202020204" pitchFamily="34" charset="0"/>
                        </a:rPr>
                        <a:t> </a:t>
                      </a:r>
                    </a:p>
                    <a:p>
                      <a:pPr algn="ctr" fontAlgn="ctr"/>
                      <a:r>
                        <a:rPr lang="en-ZA" sz="1100" b="1" i="0" u="none" strike="noStrike" dirty="0">
                          <a:solidFill>
                            <a:srgbClr val="000000"/>
                          </a:solidFill>
                          <a:effectLst/>
                          <a:latin typeface="Century Gothic" panose="020B0502020202020204" pitchFamily="34" charset="0"/>
                        </a:rPr>
                        <a:t>(11%)</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en-ZA" sz="1100" b="1" i="0" u="none" strike="noStrike" dirty="0">
                          <a:solidFill>
                            <a:srgbClr val="000000"/>
                          </a:solidFill>
                          <a:effectLst/>
                          <a:latin typeface="Century Gothic" panose="020B0502020202020204" pitchFamily="34" charset="0"/>
                        </a:rPr>
                        <a:t>Contractor on site, awaiting roll-over approval </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2563647491"/>
                  </a:ext>
                </a:extLst>
              </a:tr>
              <a:tr h="572308">
                <a:tc>
                  <a:txBody>
                    <a:bodyPr/>
                    <a:lstStyle/>
                    <a:p>
                      <a:pPr algn="l" fontAlgn="b"/>
                      <a:r>
                        <a:rPr lang="en-ZA" sz="1100" b="0" i="0" u="none" strike="noStrike" dirty="0">
                          <a:solidFill>
                            <a:srgbClr val="000000"/>
                          </a:solidFill>
                          <a:effectLst/>
                          <a:latin typeface="Century Gothic" panose="020B0502020202020204" pitchFamily="34" charset="0"/>
                        </a:rPr>
                        <a:t>WSIG</a:t>
                      </a: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t"/>
                      <a:r>
                        <a:rPr lang="en-ZA" sz="1100" b="0" i="0" u="none" strike="noStrike" dirty="0">
                          <a:solidFill>
                            <a:srgbClr val="000000"/>
                          </a:solidFill>
                          <a:effectLst/>
                          <a:latin typeface="Century Gothic" panose="020B0502020202020204" pitchFamily="34" charset="0"/>
                        </a:rPr>
                        <a:t>Calitzdorp:</a:t>
                      </a:r>
                      <a:r>
                        <a:rPr lang="en-ZA" sz="1100" b="0" i="0" u="none" strike="noStrike" baseline="0" dirty="0">
                          <a:solidFill>
                            <a:srgbClr val="000000"/>
                          </a:solidFill>
                          <a:effectLst/>
                          <a:latin typeface="Century Gothic" panose="020B0502020202020204" pitchFamily="34" charset="0"/>
                        </a:rPr>
                        <a:t> Klein Karoo Rural Water Scheme</a:t>
                      </a:r>
                      <a:endParaRPr lang="en-ZA" sz="1100" b="0" i="0" u="none" strike="noStrike" dirty="0">
                        <a:solidFill>
                          <a:srgbClr val="000000"/>
                        </a:solidFill>
                        <a:effectLst/>
                        <a:latin typeface="Century Gothic" panose="020B0502020202020204" pitchFamily="34" charset="0"/>
                      </a:endParaRP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t"/>
                      <a:r>
                        <a:rPr lang="en-ZA" sz="1100" b="0" i="0" u="none" strike="noStrike" dirty="0">
                          <a:solidFill>
                            <a:srgbClr val="000000"/>
                          </a:solidFill>
                          <a:effectLst/>
                          <a:latin typeface="Century Gothic" panose="020B0502020202020204" pitchFamily="34" charset="0"/>
                        </a:rPr>
                        <a:t>Water</a:t>
                      </a: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r" fontAlgn="ctr"/>
                      <a:r>
                        <a:rPr lang="en-ZA" sz="1100" b="0" i="0" u="none" strike="noStrike" dirty="0">
                          <a:solidFill>
                            <a:srgbClr val="000000"/>
                          </a:solidFill>
                          <a:effectLst/>
                          <a:latin typeface="Century Gothic" panose="020B0502020202020204" pitchFamily="34" charset="0"/>
                        </a:rPr>
                        <a:t>10 mil. </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en-ZA" sz="1100" b="1" i="0" u="none" strike="noStrike" dirty="0">
                          <a:solidFill>
                            <a:srgbClr val="000000"/>
                          </a:solidFill>
                          <a:effectLst/>
                          <a:latin typeface="Century Gothic" panose="020B0502020202020204" pitchFamily="34" charset="0"/>
                        </a:rPr>
                        <a:t>0</a:t>
                      </a:r>
                    </a:p>
                    <a:p>
                      <a:pPr algn="ctr" fontAlgn="ctr"/>
                      <a:r>
                        <a:rPr lang="en-ZA" sz="1100" b="1" i="0" u="none" strike="noStrike" baseline="0" dirty="0">
                          <a:solidFill>
                            <a:srgbClr val="000000"/>
                          </a:solidFill>
                          <a:effectLst/>
                          <a:latin typeface="Century Gothic" panose="020B0502020202020204" pitchFamily="34" charset="0"/>
                        </a:rPr>
                        <a:t> (0%)</a:t>
                      </a:r>
                      <a:endParaRPr lang="en-ZA" sz="1100" b="1" i="0" u="none" strike="noStrike" dirty="0">
                        <a:solidFill>
                          <a:srgbClr val="000000"/>
                        </a:solidFill>
                        <a:effectLst/>
                        <a:latin typeface="Century Gothic" panose="020B0502020202020204" pitchFamily="34" charset="0"/>
                      </a:endParaRP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en-ZA" sz="1100" b="1" i="0" u="none" strike="noStrike" dirty="0">
                          <a:solidFill>
                            <a:srgbClr val="000000"/>
                          </a:solidFill>
                          <a:effectLst/>
                          <a:latin typeface="Century Gothic" panose="020B0502020202020204" pitchFamily="34" charset="0"/>
                        </a:rPr>
                        <a:t>Awaiting final report from </a:t>
                      </a:r>
                      <a:r>
                        <a:rPr lang="en-ZA" sz="1100" b="1" i="0" u="none" strike="noStrike" dirty="0" err="1">
                          <a:solidFill>
                            <a:srgbClr val="000000"/>
                          </a:solidFill>
                          <a:effectLst/>
                          <a:latin typeface="Century Gothic" panose="020B0502020202020204" pitchFamily="34" charset="0"/>
                        </a:rPr>
                        <a:t>Oudtshoorn</a:t>
                      </a:r>
                      <a:r>
                        <a:rPr lang="en-ZA" sz="1100" b="1" i="0" u="none" strike="noStrike" dirty="0">
                          <a:solidFill>
                            <a:srgbClr val="000000"/>
                          </a:solidFill>
                          <a:effectLst/>
                          <a:latin typeface="Century Gothic" panose="020B0502020202020204" pitchFamily="34" charset="0"/>
                        </a:rPr>
                        <a:t> Municipality</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305679647"/>
                  </a:ext>
                </a:extLst>
              </a:tr>
              <a:tr h="290987">
                <a:tc>
                  <a:txBody>
                    <a:bodyPr/>
                    <a:lstStyle/>
                    <a:p>
                      <a:pPr algn="l" fontAlgn="b"/>
                      <a:endParaRPr lang="en-ZA" sz="1100" b="0" i="0" u="none" strike="noStrike" dirty="0">
                        <a:solidFill>
                          <a:srgbClr val="000000"/>
                        </a:solidFill>
                        <a:effectLst/>
                        <a:latin typeface="Century Gothic" panose="020B0502020202020204" pitchFamily="34" charset="0"/>
                      </a:endParaRP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t"/>
                      <a:endParaRPr lang="en-ZA" sz="1100" b="0" i="0" u="none" strike="noStrike" dirty="0">
                        <a:solidFill>
                          <a:srgbClr val="000000"/>
                        </a:solidFill>
                        <a:effectLst/>
                        <a:latin typeface="Century Gothic" panose="020B0502020202020204" pitchFamily="34" charset="0"/>
                      </a:endParaRP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t"/>
                      <a:endParaRPr lang="en-ZA" sz="1100" b="0" i="0" u="none" strike="noStrike" dirty="0">
                        <a:solidFill>
                          <a:srgbClr val="000000"/>
                        </a:solidFill>
                        <a:effectLst/>
                        <a:latin typeface="Century Gothic" panose="020B0502020202020204" pitchFamily="34" charset="0"/>
                      </a:endParaRP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r" fontAlgn="ctr"/>
                      <a:endParaRPr lang="en-ZA" sz="1100" b="0" i="0" u="none" strike="noStrike" dirty="0">
                        <a:solidFill>
                          <a:srgbClr val="000000"/>
                        </a:solidFill>
                        <a:effectLst/>
                        <a:latin typeface="Century Gothic" panose="020B0502020202020204" pitchFamily="34" charset="0"/>
                      </a:endParaRP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endParaRPr lang="en-ZA" sz="1100" b="1" i="0" u="none" strike="noStrike" dirty="0">
                        <a:solidFill>
                          <a:srgbClr val="000000"/>
                        </a:solidFill>
                        <a:effectLst/>
                        <a:latin typeface="Century Gothic" panose="020B0502020202020204" pitchFamily="34" charset="0"/>
                      </a:endParaRP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endParaRPr lang="en-ZA" sz="1100" b="1" i="0" u="none" strike="noStrike" dirty="0">
                        <a:solidFill>
                          <a:srgbClr val="000000"/>
                        </a:solidFill>
                        <a:effectLst/>
                        <a:latin typeface="Century Gothic" panose="020B0502020202020204" pitchFamily="34" charset="0"/>
                      </a:endParaRP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464125594"/>
                  </a:ext>
                </a:extLst>
              </a:tr>
              <a:tr h="572308">
                <a:tc>
                  <a:txBody>
                    <a:bodyPr/>
                    <a:lstStyle/>
                    <a:p>
                      <a:pPr algn="l" fontAlgn="b"/>
                      <a:r>
                        <a:rPr lang="en-ZA" sz="1100" b="0" i="0" u="none" strike="noStrike" dirty="0">
                          <a:solidFill>
                            <a:srgbClr val="000000"/>
                          </a:solidFill>
                          <a:effectLst/>
                          <a:latin typeface="Century Gothic" panose="020B0502020202020204" pitchFamily="34" charset="0"/>
                        </a:rPr>
                        <a:t>RBIG</a:t>
                      </a: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t"/>
                      <a:r>
                        <a:rPr lang="en-ZA" sz="1100" b="0" i="0" u="none" strike="noStrike" dirty="0" err="1">
                          <a:solidFill>
                            <a:srgbClr val="000000"/>
                          </a:solidFill>
                          <a:effectLst/>
                          <a:latin typeface="Century Gothic" panose="020B0502020202020204" pitchFamily="34" charset="0"/>
                        </a:rPr>
                        <a:t>Ladismith</a:t>
                      </a:r>
                      <a:r>
                        <a:rPr lang="en-ZA" sz="1100" b="0" i="0" u="none" strike="noStrike" dirty="0">
                          <a:solidFill>
                            <a:srgbClr val="000000"/>
                          </a:solidFill>
                          <a:effectLst/>
                          <a:latin typeface="Century Gothic" panose="020B0502020202020204" pitchFamily="34" charset="0"/>
                        </a:rPr>
                        <a:t>: New Waste Water Treatment Works</a:t>
                      </a: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t"/>
                      <a:r>
                        <a:rPr lang="en-US" sz="1100" b="0" i="0" u="none" strike="noStrike" dirty="0">
                          <a:solidFill>
                            <a:srgbClr val="000000"/>
                          </a:solidFill>
                          <a:effectLst/>
                          <a:latin typeface="Century Gothic" panose="020B0502020202020204" pitchFamily="34" charset="0"/>
                        </a:rPr>
                        <a:t>Sanitation</a:t>
                      </a: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r" fontAlgn="ctr"/>
                      <a:r>
                        <a:rPr lang="en-ZA" sz="1100" b="0" i="0" u="none" strike="noStrike" dirty="0">
                          <a:solidFill>
                            <a:srgbClr val="000000"/>
                          </a:solidFill>
                          <a:effectLst/>
                          <a:latin typeface="Century Gothic" panose="020B0502020202020204" pitchFamily="34" charset="0"/>
                        </a:rPr>
                        <a:t>10</a:t>
                      </a:r>
                      <a:r>
                        <a:rPr lang="en-ZA" sz="1100" b="0" i="0" u="none" strike="noStrike" baseline="0" dirty="0">
                          <a:solidFill>
                            <a:srgbClr val="000000"/>
                          </a:solidFill>
                          <a:effectLst/>
                          <a:latin typeface="Century Gothic" panose="020B0502020202020204" pitchFamily="34" charset="0"/>
                        </a:rPr>
                        <a:t> mil. +</a:t>
                      </a:r>
                      <a:endParaRPr lang="en-ZA" sz="1100" b="0" i="0" u="none" strike="noStrike" dirty="0">
                        <a:solidFill>
                          <a:srgbClr val="000000"/>
                        </a:solidFill>
                        <a:effectLst/>
                        <a:latin typeface="Century Gothic" panose="020B0502020202020204" pitchFamily="34" charset="0"/>
                      </a:endParaRP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en-ZA" sz="1100" b="1" i="0" u="none" strike="noStrike" dirty="0">
                          <a:solidFill>
                            <a:srgbClr val="000000"/>
                          </a:solidFill>
                          <a:effectLst/>
                          <a:latin typeface="Century Gothic" panose="020B0502020202020204" pitchFamily="34" charset="0"/>
                        </a:rPr>
                        <a:t>0</a:t>
                      </a:r>
                    </a:p>
                    <a:p>
                      <a:pPr algn="ctr" fontAlgn="ctr"/>
                      <a:r>
                        <a:rPr lang="en-ZA" sz="1100" b="1" i="0" u="none" strike="noStrike" dirty="0">
                          <a:solidFill>
                            <a:srgbClr val="000000"/>
                          </a:solidFill>
                          <a:effectLst/>
                          <a:latin typeface="Century Gothic" panose="020B0502020202020204" pitchFamily="34" charset="0"/>
                        </a:rPr>
                        <a:t>(0%)</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en-ZA" sz="1100" b="1" i="0" u="none" strike="noStrike" dirty="0">
                          <a:solidFill>
                            <a:srgbClr val="000000"/>
                          </a:solidFill>
                          <a:effectLst/>
                          <a:latin typeface="Century Gothic" panose="020B0502020202020204" pitchFamily="34" charset="0"/>
                        </a:rPr>
                        <a:t>Applying for co-funding </a:t>
                      </a:r>
                      <a:r>
                        <a:rPr lang="en-ZA" sz="1100" b="1" i="0" u="none" strike="noStrike" dirty="0" err="1">
                          <a:solidFill>
                            <a:srgbClr val="000000"/>
                          </a:solidFill>
                          <a:effectLst/>
                          <a:latin typeface="Century Gothic" panose="020B0502020202020204" pitchFamily="34" charset="0"/>
                        </a:rPr>
                        <a:t>waivering</a:t>
                      </a:r>
                      <a:r>
                        <a:rPr lang="en-ZA" sz="1100" b="1" i="0" u="none" strike="noStrike" dirty="0">
                          <a:solidFill>
                            <a:srgbClr val="000000"/>
                          </a:solidFill>
                          <a:effectLst/>
                          <a:latin typeface="Century Gothic" panose="020B0502020202020204" pitchFamily="34" charset="0"/>
                        </a:rPr>
                        <a:t> 30</a:t>
                      </a:r>
                      <a:r>
                        <a:rPr lang="en-ZA" sz="1100" b="1" i="0" u="none" strike="noStrike" baseline="0" dirty="0">
                          <a:solidFill>
                            <a:srgbClr val="000000"/>
                          </a:solidFill>
                          <a:effectLst/>
                          <a:latin typeface="Century Gothic" panose="020B0502020202020204" pitchFamily="34" charset="0"/>
                        </a:rPr>
                        <a:t> </a:t>
                      </a:r>
                      <a:r>
                        <a:rPr lang="en-ZA" sz="1100" b="1" i="0" u="none" strike="noStrike" dirty="0">
                          <a:solidFill>
                            <a:srgbClr val="000000"/>
                          </a:solidFill>
                          <a:effectLst/>
                          <a:latin typeface="Century Gothic" panose="020B0502020202020204" pitchFamily="34" charset="0"/>
                        </a:rPr>
                        <a:t>Sept. 2021 </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1762687674"/>
                  </a:ext>
                </a:extLst>
              </a:tr>
              <a:tr h="497030">
                <a:tc>
                  <a:txBody>
                    <a:bodyPr/>
                    <a:lstStyle/>
                    <a:p>
                      <a:pPr algn="l" fontAlgn="b"/>
                      <a:r>
                        <a:rPr lang="en-ZA" sz="1100" b="0" i="0" u="none" strike="noStrike" dirty="0">
                          <a:solidFill>
                            <a:srgbClr val="000000"/>
                          </a:solidFill>
                          <a:effectLst/>
                          <a:latin typeface="Century Gothic" panose="020B0502020202020204" pitchFamily="34" charset="0"/>
                        </a:rPr>
                        <a:t>RBIG</a:t>
                      </a: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t"/>
                      <a:r>
                        <a:rPr lang="en-ZA" sz="1100" b="0" i="0" u="none" strike="noStrike" dirty="0" err="1">
                          <a:solidFill>
                            <a:srgbClr val="000000"/>
                          </a:solidFill>
                          <a:effectLst/>
                          <a:latin typeface="Century Gothic" panose="020B0502020202020204" pitchFamily="34" charset="0"/>
                        </a:rPr>
                        <a:t>Ladismith</a:t>
                      </a:r>
                      <a:r>
                        <a:rPr lang="en-ZA" sz="1100" b="0" i="0" u="none" strike="noStrike" dirty="0">
                          <a:solidFill>
                            <a:srgbClr val="000000"/>
                          </a:solidFill>
                          <a:effectLst/>
                          <a:latin typeface="Century Gothic" panose="020B0502020202020204" pitchFamily="34" charset="0"/>
                        </a:rPr>
                        <a:t>: New Dam</a:t>
                      </a: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t"/>
                      <a:r>
                        <a:rPr lang="en-ZA" sz="1100" b="0" i="0" u="none" strike="noStrike" dirty="0">
                          <a:solidFill>
                            <a:srgbClr val="000000"/>
                          </a:solidFill>
                          <a:effectLst/>
                          <a:latin typeface="Century Gothic" panose="020B0502020202020204" pitchFamily="34" charset="0"/>
                        </a:rPr>
                        <a:t>Water</a:t>
                      </a: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r" fontAlgn="ctr"/>
                      <a:r>
                        <a:rPr lang="en-ZA" sz="1100" b="0" i="0" u="none" strike="noStrike" dirty="0">
                          <a:solidFill>
                            <a:srgbClr val="000000"/>
                          </a:solidFill>
                          <a:effectLst/>
                          <a:latin typeface="Century Gothic" panose="020B0502020202020204" pitchFamily="34" charset="0"/>
                        </a:rPr>
                        <a:t>300</a:t>
                      </a:r>
                      <a:r>
                        <a:rPr lang="en-ZA" sz="1100" b="0" i="0" u="none" strike="noStrike" baseline="0" dirty="0">
                          <a:solidFill>
                            <a:srgbClr val="000000"/>
                          </a:solidFill>
                          <a:effectLst/>
                          <a:latin typeface="Century Gothic" panose="020B0502020202020204" pitchFamily="34" charset="0"/>
                        </a:rPr>
                        <a:t> mil. +</a:t>
                      </a:r>
                      <a:endParaRPr lang="en-ZA" sz="1100" b="0" i="0" u="none" strike="noStrike" dirty="0">
                        <a:solidFill>
                          <a:srgbClr val="000000"/>
                        </a:solidFill>
                        <a:effectLst/>
                        <a:latin typeface="Century Gothic" panose="020B0502020202020204" pitchFamily="34" charset="0"/>
                      </a:endParaRP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en-ZA" sz="1100" b="1" i="0" u="none" strike="noStrike" dirty="0">
                          <a:solidFill>
                            <a:srgbClr val="000000"/>
                          </a:solidFill>
                          <a:effectLst/>
                          <a:latin typeface="Century Gothic" panose="020B0502020202020204" pitchFamily="34" charset="0"/>
                        </a:rPr>
                        <a:t>0</a:t>
                      </a:r>
                    </a:p>
                    <a:p>
                      <a:pPr algn="ctr" fontAlgn="ctr"/>
                      <a:r>
                        <a:rPr lang="en-ZA" sz="1100" b="1" i="0" u="none" strike="noStrike" dirty="0">
                          <a:solidFill>
                            <a:srgbClr val="000000"/>
                          </a:solidFill>
                          <a:effectLst/>
                          <a:latin typeface="Century Gothic" panose="020B0502020202020204" pitchFamily="34" charset="0"/>
                        </a:rPr>
                        <a:t>(0%)</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en-ZA" sz="1100" b="1" i="0" u="none" strike="noStrike" dirty="0">
                          <a:solidFill>
                            <a:srgbClr val="000000"/>
                          </a:solidFill>
                          <a:effectLst/>
                          <a:latin typeface="Century Gothic" panose="020B0502020202020204" pitchFamily="34" charset="0"/>
                        </a:rPr>
                        <a:t>Applying for co-funding </a:t>
                      </a:r>
                      <a:r>
                        <a:rPr lang="en-ZA" sz="1100" b="1" i="0" u="none" strike="noStrike" dirty="0" err="1">
                          <a:solidFill>
                            <a:srgbClr val="000000"/>
                          </a:solidFill>
                          <a:effectLst/>
                          <a:latin typeface="Century Gothic" panose="020B0502020202020204" pitchFamily="34" charset="0"/>
                        </a:rPr>
                        <a:t>waivering</a:t>
                      </a:r>
                      <a:r>
                        <a:rPr lang="en-ZA" sz="1100" b="1" i="0" u="none" strike="noStrike" dirty="0">
                          <a:solidFill>
                            <a:srgbClr val="000000"/>
                          </a:solidFill>
                          <a:effectLst/>
                          <a:latin typeface="Century Gothic" panose="020B0502020202020204" pitchFamily="34" charset="0"/>
                        </a:rPr>
                        <a:t> 30</a:t>
                      </a:r>
                      <a:r>
                        <a:rPr lang="en-ZA" sz="1100" b="1" i="0" u="none" strike="noStrike" baseline="0" dirty="0">
                          <a:solidFill>
                            <a:srgbClr val="000000"/>
                          </a:solidFill>
                          <a:effectLst/>
                          <a:latin typeface="Century Gothic" panose="020B0502020202020204" pitchFamily="34" charset="0"/>
                        </a:rPr>
                        <a:t> </a:t>
                      </a:r>
                      <a:r>
                        <a:rPr lang="en-ZA" sz="1100" b="1" i="0" u="none" strike="noStrike" dirty="0">
                          <a:solidFill>
                            <a:srgbClr val="000000"/>
                          </a:solidFill>
                          <a:effectLst/>
                          <a:latin typeface="Century Gothic" panose="020B0502020202020204" pitchFamily="34" charset="0"/>
                        </a:rPr>
                        <a:t>Sept. 2021 </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2900851554"/>
                  </a:ext>
                </a:extLst>
              </a:tr>
              <a:tr h="248514">
                <a:tc>
                  <a:txBody>
                    <a:bodyPr/>
                    <a:lstStyle/>
                    <a:p>
                      <a:pPr algn="l" fontAlgn="b"/>
                      <a:endParaRPr lang="en-ZA" sz="900" b="0" i="0" u="none" strike="noStrike" dirty="0">
                        <a:solidFill>
                          <a:srgbClr val="000000"/>
                        </a:solidFill>
                        <a:effectLst/>
                        <a:latin typeface="Century Gothic" panose="020B0502020202020204" pitchFamily="34" charset="0"/>
                      </a:endParaRP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t"/>
                      <a:endParaRPr lang="en-ZA" sz="900" b="0" i="0" u="none" strike="noStrike">
                        <a:solidFill>
                          <a:srgbClr val="000000"/>
                        </a:solidFill>
                        <a:effectLst/>
                        <a:latin typeface="Century Gothic" panose="020B0502020202020204" pitchFamily="34" charset="0"/>
                      </a:endParaRP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t"/>
                      <a:endParaRPr lang="en-ZA" sz="900" b="0" i="0" u="none" strike="noStrike" dirty="0">
                        <a:solidFill>
                          <a:srgbClr val="000000"/>
                        </a:solidFill>
                        <a:effectLst/>
                        <a:latin typeface="Century Gothic" panose="020B0502020202020204" pitchFamily="34" charset="0"/>
                      </a:endParaRP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r" fontAlgn="ctr"/>
                      <a:endParaRPr lang="en-ZA" sz="900" b="0" i="0" u="none" strike="noStrike" dirty="0">
                        <a:solidFill>
                          <a:srgbClr val="000000"/>
                        </a:solidFill>
                        <a:effectLst/>
                        <a:latin typeface="Century Gothic" panose="020B0502020202020204" pitchFamily="34" charset="0"/>
                      </a:endParaRP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endParaRPr lang="en-ZA" sz="900" b="1" i="0" u="none" strike="noStrike" dirty="0">
                        <a:solidFill>
                          <a:srgbClr val="000000"/>
                        </a:solidFill>
                        <a:effectLst/>
                        <a:latin typeface="Century Gothic" panose="020B0502020202020204" pitchFamily="34" charset="0"/>
                      </a:endParaRP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en-ZA" sz="900" b="1" i="0" u="none" strike="noStrike" dirty="0">
                          <a:solidFill>
                            <a:srgbClr val="000000"/>
                          </a:solidFill>
                          <a:effectLst/>
                          <a:latin typeface="Century Gothic" panose="020B0502020202020204" pitchFamily="34" charset="0"/>
                        </a:rPr>
                        <a:t> </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3856541954"/>
                  </a:ext>
                </a:extLst>
              </a:tr>
            </a:tbl>
          </a:graphicData>
        </a:graphic>
      </p:graphicFrame>
      <p:sp>
        <p:nvSpPr>
          <p:cNvPr id="5" name="Rectangle 4">
            <a:extLst>
              <a:ext uri="{FF2B5EF4-FFF2-40B4-BE49-F238E27FC236}">
                <a16:creationId xmlns:a16="http://schemas.microsoft.com/office/drawing/2014/main" id="{AF6E223B-9E56-41C8-B962-27EF35DC2FA2}"/>
              </a:ext>
            </a:extLst>
          </p:cNvPr>
          <p:cNvSpPr/>
          <p:nvPr/>
        </p:nvSpPr>
        <p:spPr>
          <a:xfrm>
            <a:off x="16690" y="0"/>
            <a:ext cx="9144000" cy="1178350"/>
          </a:xfrm>
          <a:prstGeom prst="rect">
            <a:avLst/>
          </a:pr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path path="circle">
              <a:fillToRect l="50000" t="50000" r="50000" b="50000"/>
            </a:path>
            <a:tileRect/>
          </a:gradFill>
          <a:ln>
            <a:noFill/>
          </a:ln>
        </p:spPr>
        <p:style>
          <a:lnRef idx="2">
            <a:schemeClr val="dk1"/>
          </a:lnRef>
          <a:fillRef idx="1">
            <a:schemeClr val="lt1"/>
          </a:fillRef>
          <a:effectRef idx="0">
            <a:schemeClr val="dk1"/>
          </a:effectRef>
          <a:fontRef idx="minor">
            <a:schemeClr val="dk1"/>
          </a:fontRef>
        </p:style>
        <p:txBody>
          <a:bodyPr rtlCol="0" anchor="ctr"/>
          <a:lstStyle/>
          <a:p>
            <a:pPr algn="l"/>
            <a:r>
              <a:rPr lang="en-GB" sz="2800" dirty="0">
                <a:solidFill>
                  <a:schemeClr val="bg1"/>
                </a:solidFill>
                <a:latin typeface="Calibri" panose="020F0502020204030204" pitchFamily="34" charset="0"/>
              </a:rPr>
              <a:t>STATUS QUO: MIG PROJECTS</a:t>
            </a:r>
          </a:p>
        </p:txBody>
      </p:sp>
      <p:pic>
        <p:nvPicPr>
          <p:cNvPr id="6" name="Picture 3">
            <a:extLst>
              <a:ext uri="{FF2B5EF4-FFF2-40B4-BE49-F238E27FC236}">
                <a16:creationId xmlns:a16="http://schemas.microsoft.com/office/drawing/2014/main" id="{EDB839D9-2659-4482-A019-1CA99C5DF9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8048" y="-77910"/>
            <a:ext cx="3115697" cy="945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90547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100" b="1" dirty="0">
                <a:solidFill>
                  <a:srgbClr val="003399"/>
                </a:solidFill>
                <a:latin typeface="Century Gothic" pitchFamily="34" charset="0"/>
              </a:rPr>
              <a:t>Status Quo: Other Projects</a:t>
            </a:r>
            <a:endParaRPr lang="en-ZA"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42456693"/>
              </p:ext>
            </p:extLst>
          </p:nvPr>
        </p:nvGraphicFramePr>
        <p:xfrm>
          <a:off x="299434" y="1891862"/>
          <a:ext cx="8490398" cy="3775259"/>
        </p:xfrm>
        <a:graphic>
          <a:graphicData uri="http://schemas.openxmlformats.org/drawingml/2006/table">
            <a:tbl>
              <a:tblPr/>
              <a:tblGrid>
                <a:gridCol w="1278077">
                  <a:extLst>
                    <a:ext uri="{9D8B030D-6E8A-4147-A177-3AD203B41FA5}">
                      <a16:colId xmlns:a16="http://schemas.microsoft.com/office/drawing/2014/main" val="2670297611"/>
                    </a:ext>
                  </a:extLst>
                </a:gridCol>
                <a:gridCol w="1432438">
                  <a:extLst>
                    <a:ext uri="{9D8B030D-6E8A-4147-A177-3AD203B41FA5}">
                      <a16:colId xmlns:a16="http://schemas.microsoft.com/office/drawing/2014/main" val="1794417432"/>
                    </a:ext>
                  </a:extLst>
                </a:gridCol>
                <a:gridCol w="1974191">
                  <a:extLst>
                    <a:ext uri="{9D8B030D-6E8A-4147-A177-3AD203B41FA5}">
                      <a16:colId xmlns:a16="http://schemas.microsoft.com/office/drawing/2014/main" val="125691815"/>
                    </a:ext>
                  </a:extLst>
                </a:gridCol>
                <a:gridCol w="1114117">
                  <a:extLst>
                    <a:ext uri="{9D8B030D-6E8A-4147-A177-3AD203B41FA5}">
                      <a16:colId xmlns:a16="http://schemas.microsoft.com/office/drawing/2014/main" val="1942660164"/>
                    </a:ext>
                  </a:extLst>
                </a:gridCol>
                <a:gridCol w="1111056">
                  <a:extLst>
                    <a:ext uri="{9D8B030D-6E8A-4147-A177-3AD203B41FA5}">
                      <a16:colId xmlns:a16="http://schemas.microsoft.com/office/drawing/2014/main" val="1217546366"/>
                    </a:ext>
                  </a:extLst>
                </a:gridCol>
                <a:gridCol w="1580519">
                  <a:extLst>
                    <a:ext uri="{9D8B030D-6E8A-4147-A177-3AD203B41FA5}">
                      <a16:colId xmlns:a16="http://schemas.microsoft.com/office/drawing/2014/main" val="3444019657"/>
                    </a:ext>
                  </a:extLst>
                </a:gridCol>
              </a:tblGrid>
              <a:tr h="641101">
                <a:tc gridSpan="3">
                  <a:txBody>
                    <a:bodyPr/>
                    <a:lstStyle/>
                    <a:p>
                      <a:pPr algn="ctr" fontAlgn="t"/>
                      <a:r>
                        <a:rPr lang="en-ZA" sz="900" b="1" i="0" u="none" strike="noStrike" dirty="0">
                          <a:solidFill>
                            <a:srgbClr val="FFFFFF"/>
                          </a:solidFill>
                          <a:effectLst/>
                          <a:latin typeface="Century Gothic" panose="020B0502020202020204" pitchFamily="34" charset="0"/>
                        </a:rPr>
                        <a:t>Projects</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hMerge="1">
                  <a:txBody>
                    <a:bodyPr/>
                    <a:lstStyle/>
                    <a:p>
                      <a:endParaRPr lang="en-ZA"/>
                    </a:p>
                  </a:txBody>
                  <a:tcPr/>
                </a:tc>
                <a:tc hMerge="1">
                  <a:txBody>
                    <a:bodyPr/>
                    <a:lstStyle/>
                    <a:p>
                      <a:endParaRPr lang="en-ZA"/>
                    </a:p>
                  </a:txBody>
                  <a:tcPr/>
                </a:tc>
                <a:tc rowSpan="2">
                  <a:txBody>
                    <a:bodyPr/>
                    <a:lstStyle/>
                    <a:p>
                      <a:pPr algn="ctr" fontAlgn="ctr"/>
                      <a:r>
                        <a:rPr lang="en-ZA" sz="900" b="1" i="0" u="none" strike="noStrike" dirty="0">
                          <a:solidFill>
                            <a:srgbClr val="FFFFFF"/>
                          </a:solidFill>
                          <a:effectLst/>
                          <a:latin typeface="Century Gothic" panose="020B0502020202020204" pitchFamily="34" charset="0"/>
                        </a:rPr>
                        <a:t>Budget</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gridSpan="2">
                  <a:txBody>
                    <a:bodyPr/>
                    <a:lstStyle/>
                    <a:p>
                      <a:pPr algn="ctr" fontAlgn="t"/>
                      <a:r>
                        <a:rPr lang="en-ZA" sz="900" b="1" i="0" u="none" strike="noStrike" dirty="0">
                          <a:solidFill>
                            <a:srgbClr val="FFFFFF"/>
                          </a:solidFill>
                          <a:effectLst/>
                          <a:latin typeface="Century Gothic" panose="020B0502020202020204" pitchFamily="34" charset="0"/>
                        </a:rPr>
                        <a:t>Status</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hMerge="1">
                  <a:txBody>
                    <a:bodyPr/>
                    <a:lstStyle/>
                    <a:p>
                      <a:endParaRPr lang="en-ZA"/>
                    </a:p>
                  </a:txBody>
                  <a:tcPr/>
                </a:tc>
                <a:extLst>
                  <a:ext uri="{0D108BD9-81ED-4DB2-BD59-A6C34878D82A}">
                    <a16:rowId xmlns:a16="http://schemas.microsoft.com/office/drawing/2014/main" val="1208087111"/>
                  </a:ext>
                </a:extLst>
              </a:tr>
              <a:tr h="307794">
                <a:tc>
                  <a:txBody>
                    <a:bodyPr/>
                    <a:lstStyle/>
                    <a:p>
                      <a:pPr algn="ctr" fontAlgn="ctr"/>
                      <a:r>
                        <a:rPr lang="en-ZA" sz="900" b="1" i="0" u="none" strike="noStrike" dirty="0">
                          <a:solidFill>
                            <a:srgbClr val="FFFFFF"/>
                          </a:solidFill>
                          <a:effectLst/>
                          <a:latin typeface="Century Gothic" panose="020B0502020202020204" pitchFamily="34" charset="0"/>
                        </a:rPr>
                        <a:t>Grant</a:t>
                      </a:r>
                    </a:p>
                  </a:txBody>
                  <a:tcPr marL="4527" marR="4527" marT="45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ctr" fontAlgn="ctr"/>
                      <a:r>
                        <a:rPr lang="en-ZA" sz="900" b="1" i="0" u="none" strike="noStrike" dirty="0">
                          <a:solidFill>
                            <a:srgbClr val="FFFFFF"/>
                          </a:solidFill>
                          <a:effectLst/>
                          <a:latin typeface="Century Gothic" panose="020B0502020202020204" pitchFamily="34" charset="0"/>
                        </a:rPr>
                        <a:t>Project Description</a:t>
                      </a:r>
                    </a:p>
                  </a:txBody>
                  <a:tcPr marL="4527" marR="4527" marT="45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ctr" fontAlgn="ctr"/>
                      <a:r>
                        <a:rPr lang="en-ZA" sz="900" b="1" i="0" u="none" strike="noStrike" dirty="0">
                          <a:solidFill>
                            <a:srgbClr val="FFFFFF"/>
                          </a:solidFill>
                          <a:effectLst/>
                          <a:latin typeface="Century Gothic" panose="020B0502020202020204" pitchFamily="34" charset="0"/>
                        </a:rPr>
                        <a:t>Service</a:t>
                      </a:r>
                    </a:p>
                  </a:txBody>
                  <a:tcPr marL="4527" marR="4527" marT="45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vMerge="1">
                  <a:txBody>
                    <a:bodyPr/>
                    <a:lstStyle/>
                    <a:p>
                      <a:endParaRPr lang="en-ZA"/>
                    </a:p>
                  </a:txBody>
                  <a:tcPr/>
                </a:tc>
                <a:tc>
                  <a:txBody>
                    <a:bodyPr/>
                    <a:lstStyle/>
                    <a:p>
                      <a:pPr algn="ctr" fontAlgn="b"/>
                      <a:r>
                        <a:rPr lang="en-ZA" sz="900" b="1" i="0" u="none" strike="noStrike" dirty="0">
                          <a:solidFill>
                            <a:srgbClr val="FFFFFF"/>
                          </a:solidFill>
                          <a:effectLst/>
                          <a:latin typeface="Century Gothic" panose="020B0502020202020204" pitchFamily="34" charset="0"/>
                        </a:rPr>
                        <a:t>Expenditure</a:t>
                      </a:r>
                    </a:p>
                  </a:txBody>
                  <a:tcPr marL="6910" marR="6910" marT="6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ctr" fontAlgn="b"/>
                      <a:r>
                        <a:rPr lang="en-ZA" sz="900" b="1" i="0" u="none" strike="noStrike" dirty="0">
                          <a:solidFill>
                            <a:srgbClr val="FFFFFF"/>
                          </a:solidFill>
                          <a:effectLst/>
                          <a:latin typeface="Century Gothic" panose="020B0502020202020204" pitchFamily="34" charset="0"/>
                        </a:rPr>
                        <a:t>Comments</a:t>
                      </a:r>
                    </a:p>
                  </a:txBody>
                  <a:tcPr marL="6910" marR="6910" marT="6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extLst>
                  <a:ext uri="{0D108BD9-81ED-4DB2-BD59-A6C34878D82A}">
                    <a16:rowId xmlns:a16="http://schemas.microsoft.com/office/drawing/2014/main" val="1034277203"/>
                  </a:ext>
                </a:extLst>
              </a:tr>
              <a:tr h="708825">
                <a:tc>
                  <a:txBody>
                    <a:bodyPr/>
                    <a:lstStyle/>
                    <a:p>
                      <a:pPr algn="l" fontAlgn="b"/>
                      <a:r>
                        <a:rPr lang="en-ZA" sz="1100" b="0" i="0" u="none" strike="noStrike" dirty="0">
                          <a:solidFill>
                            <a:srgbClr val="000000"/>
                          </a:solidFill>
                          <a:effectLst/>
                          <a:latin typeface="Century Gothic" panose="020B0502020202020204" pitchFamily="34" charset="0"/>
                        </a:rPr>
                        <a:t>Drought Relief</a:t>
                      </a: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t"/>
                      <a:r>
                        <a:rPr lang="en-ZA" sz="1100" b="0" i="0" u="none" strike="noStrike" dirty="0" err="1">
                          <a:solidFill>
                            <a:srgbClr val="000000"/>
                          </a:solidFill>
                          <a:effectLst/>
                          <a:latin typeface="Century Gothic" panose="020B0502020202020204" pitchFamily="34" charset="0"/>
                        </a:rPr>
                        <a:t>Ladismith</a:t>
                      </a:r>
                      <a:r>
                        <a:rPr lang="en-ZA" sz="1100" b="0" i="0" u="none" strike="noStrike" dirty="0">
                          <a:solidFill>
                            <a:srgbClr val="000000"/>
                          </a:solidFill>
                          <a:effectLst/>
                          <a:latin typeface="Century Gothic" panose="020B0502020202020204" pitchFamily="34" charset="0"/>
                        </a:rPr>
                        <a:t>: </a:t>
                      </a:r>
                      <a:r>
                        <a:rPr lang="en-ZA" sz="1100" b="0" i="0" u="none" strike="noStrike" baseline="0" dirty="0">
                          <a:solidFill>
                            <a:srgbClr val="000000"/>
                          </a:solidFill>
                          <a:effectLst/>
                          <a:latin typeface="Century Gothic" panose="020B0502020202020204" pitchFamily="34" charset="0"/>
                        </a:rPr>
                        <a:t>Boreholes</a:t>
                      </a:r>
                      <a:endParaRPr lang="en-ZA" sz="1100" b="0" i="0" u="none" strike="noStrike" dirty="0">
                        <a:solidFill>
                          <a:srgbClr val="000000"/>
                        </a:solidFill>
                        <a:effectLst/>
                        <a:latin typeface="Century Gothic" panose="020B0502020202020204" pitchFamily="34" charset="0"/>
                      </a:endParaRP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t"/>
                      <a:r>
                        <a:rPr lang="en-ZA" sz="1100" b="0" i="0" u="none" strike="noStrike" dirty="0">
                          <a:solidFill>
                            <a:srgbClr val="000000"/>
                          </a:solidFill>
                          <a:effectLst/>
                          <a:latin typeface="Century Gothic" panose="020B0502020202020204" pitchFamily="34" charset="0"/>
                        </a:rPr>
                        <a:t>Water</a:t>
                      </a: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r" fontAlgn="ctr"/>
                      <a:r>
                        <a:rPr lang="en-ZA" sz="1100" b="0" i="0" u="none" strike="noStrike" dirty="0">
                          <a:solidFill>
                            <a:srgbClr val="000000"/>
                          </a:solidFill>
                          <a:effectLst/>
                          <a:latin typeface="Century Gothic" panose="020B0502020202020204" pitchFamily="34" charset="0"/>
                        </a:rPr>
                        <a:t>2</a:t>
                      </a:r>
                      <a:r>
                        <a:rPr lang="en-ZA" sz="1100" b="0" i="0" u="none" strike="noStrike" baseline="0" dirty="0">
                          <a:solidFill>
                            <a:srgbClr val="000000"/>
                          </a:solidFill>
                          <a:effectLst/>
                          <a:latin typeface="Century Gothic" panose="020B0502020202020204" pitchFamily="34" charset="0"/>
                        </a:rPr>
                        <a:t> 600 000</a:t>
                      </a:r>
                      <a:endParaRPr lang="en-ZA" sz="1100" b="0" i="0" u="none" strike="noStrike" dirty="0">
                        <a:solidFill>
                          <a:srgbClr val="000000"/>
                        </a:solidFill>
                        <a:effectLst/>
                        <a:latin typeface="Century Gothic" panose="020B0502020202020204" pitchFamily="34" charset="0"/>
                      </a:endParaRP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en-ZA" sz="1100" b="1" i="0" u="none" strike="noStrike" dirty="0">
                          <a:solidFill>
                            <a:srgbClr val="000000"/>
                          </a:solidFill>
                          <a:effectLst/>
                          <a:latin typeface="Century Gothic" panose="020B0502020202020204" pitchFamily="34" charset="0"/>
                        </a:rPr>
                        <a:t>573 630,74</a:t>
                      </a:r>
                    </a:p>
                    <a:p>
                      <a:pPr algn="ctr" fontAlgn="ctr"/>
                      <a:r>
                        <a:rPr lang="en-ZA" sz="1100" b="1" i="0" u="none" strike="noStrike" dirty="0">
                          <a:solidFill>
                            <a:srgbClr val="000000"/>
                          </a:solidFill>
                          <a:effectLst/>
                          <a:latin typeface="Century Gothic" panose="020B0502020202020204" pitchFamily="34" charset="0"/>
                        </a:rPr>
                        <a:t>(22%)</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en-ZA" sz="1100" b="1" i="0" u="none" strike="noStrike" dirty="0">
                          <a:solidFill>
                            <a:srgbClr val="000000"/>
                          </a:solidFill>
                          <a:effectLst/>
                          <a:latin typeface="Century Gothic" panose="020B0502020202020204" pitchFamily="34" charset="0"/>
                        </a:rPr>
                        <a:t>Contractor on site, awaiting roll-over approval </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2563647491"/>
                  </a:ext>
                </a:extLst>
              </a:tr>
              <a:tr h="708825">
                <a:tc>
                  <a:txBody>
                    <a:bodyPr/>
                    <a:lstStyle/>
                    <a:p>
                      <a:pPr algn="l" fontAlgn="b"/>
                      <a:r>
                        <a:rPr lang="en-ZA" sz="1100" b="0" i="0" u="none" strike="noStrike" dirty="0">
                          <a:solidFill>
                            <a:srgbClr val="000000"/>
                          </a:solidFill>
                          <a:effectLst/>
                          <a:latin typeface="Century Gothic" panose="020B0502020202020204" pitchFamily="34" charset="0"/>
                        </a:rPr>
                        <a:t>MISA</a:t>
                      </a: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t"/>
                      <a:r>
                        <a:rPr lang="en-ZA" sz="1100" b="0" i="0" u="none" strike="noStrike" dirty="0" err="1">
                          <a:solidFill>
                            <a:srgbClr val="000000"/>
                          </a:solidFill>
                          <a:effectLst/>
                          <a:latin typeface="Century Gothic" panose="020B0502020202020204" pitchFamily="34" charset="0"/>
                        </a:rPr>
                        <a:t>Zoar</a:t>
                      </a:r>
                      <a:r>
                        <a:rPr lang="en-ZA" sz="1100" b="0" i="0" u="none" strike="noStrike" dirty="0">
                          <a:solidFill>
                            <a:srgbClr val="000000"/>
                          </a:solidFill>
                          <a:effectLst/>
                          <a:latin typeface="Century Gothic" panose="020B0502020202020204" pitchFamily="34" charset="0"/>
                        </a:rPr>
                        <a:t>:</a:t>
                      </a:r>
                      <a:r>
                        <a:rPr lang="en-ZA" sz="1100" b="0" i="0" u="none" strike="noStrike" baseline="0" dirty="0">
                          <a:solidFill>
                            <a:srgbClr val="000000"/>
                          </a:solidFill>
                          <a:effectLst/>
                          <a:latin typeface="Century Gothic" panose="020B0502020202020204" pitchFamily="34" charset="0"/>
                        </a:rPr>
                        <a:t> Borehole</a:t>
                      </a:r>
                      <a:endParaRPr lang="en-ZA" sz="1100" b="0" i="0" u="none" strike="noStrike" dirty="0">
                        <a:solidFill>
                          <a:srgbClr val="000000"/>
                        </a:solidFill>
                        <a:effectLst/>
                        <a:latin typeface="Century Gothic" panose="020B0502020202020204" pitchFamily="34" charset="0"/>
                      </a:endParaRP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t"/>
                      <a:r>
                        <a:rPr lang="en-ZA" sz="1100" b="0" i="0" u="none" strike="noStrike" dirty="0">
                          <a:solidFill>
                            <a:srgbClr val="000000"/>
                          </a:solidFill>
                          <a:effectLst/>
                          <a:latin typeface="Century Gothic" panose="020B0502020202020204" pitchFamily="34" charset="0"/>
                        </a:rPr>
                        <a:t>Water</a:t>
                      </a: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r" fontAlgn="ctr"/>
                      <a:r>
                        <a:rPr lang="en-ZA" sz="1100" b="0" i="0" u="none" strike="noStrike" dirty="0">
                          <a:solidFill>
                            <a:srgbClr val="000000"/>
                          </a:solidFill>
                          <a:effectLst/>
                          <a:latin typeface="Century Gothic" panose="020B0502020202020204" pitchFamily="34" charset="0"/>
                        </a:rPr>
                        <a:t>493 350</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en-ZA" sz="1100" b="1" i="0" u="none" strike="noStrike" dirty="0">
                          <a:solidFill>
                            <a:srgbClr val="000000"/>
                          </a:solidFill>
                          <a:effectLst/>
                          <a:latin typeface="Century Gothic" panose="020B0502020202020204" pitchFamily="34" charset="0"/>
                        </a:rPr>
                        <a:t>Not</a:t>
                      </a:r>
                      <a:r>
                        <a:rPr lang="en-ZA" sz="1100" b="1" i="0" u="none" strike="noStrike" baseline="0" dirty="0">
                          <a:solidFill>
                            <a:srgbClr val="000000"/>
                          </a:solidFill>
                          <a:effectLst/>
                          <a:latin typeface="Century Gothic" panose="020B0502020202020204" pitchFamily="34" charset="0"/>
                        </a:rPr>
                        <a:t> Available</a:t>
                      </a:r>
                      <a:endParaRPr lang="en-ZA" sz="1100" b="1" i="0" u="none" strike="noStrike" dirty="0">
                        <a:solidFill>
                          <a:srgbClr val="000000"/>
                        </a:solidFill>
                        <a:effectLst/>
                        <a:latin typeface="Century Gothic" panose="020B0502020202020204" pitchFamily="34" charset="0"/>
                      </a:endParaRP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en-ZA" sz="1100" b="1" i="0" u="none" strike="noStrike" dirty="0">
                          <a:solidFill>
                            <a:srgbClr val="000000"/>
                          </a:solidFill>
                          <a:effectLst/>
                          <a:latin typeface="Century Gothic" panose="020B0502020202020204" pitchFamily="34" charset="0"/>
                        </a:rPr>
                        <a:t>MISA manage the funds and recruitments</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305679647"/>
                  </a:ext>
                </a:extLst>
              </a:tr>
              <a:tr h="607393">
                <a:tc>
                  <a:txBody>
                    <a:bodyPr/>
                    <a:lstStyle/>
                    <a:p>
                      <a:pPr algn="l" fontAlgn="b"/>
                      <a:r>
                        <a:rPr lang="en-ZA" sz="1100" b="0" i="0" u="none" strike="noStrike" dirty="0">
                          <a:solidFill>
                            <a:srgbClr val="000000"/>
                          </a:solidFill>
                          <a:effectLst/>
                          <a:latin typeface="Century Gothic" panose="020B0502020202020204" pitchFamily="34" charset="0"/>
                        </a:rPr>
                        <a:t>MISA</a:t>
                      </a: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t"/>
                      <a:r>
                        <a:rPr lang="en-ZA" sz="1100" b="0" i="0" u="none" strike="noStrike" dirty="0">
                          <a:solidFill>
                            <a:srgbClr val="000000"/>
                          </a:solidFill>
                          <a:effectLst/>
                          <a:latin typeface="Century Gothic" panose="020B0502020202020204" pitchFamily="34" charset="0"/>
                        </a:rPr>
                        <a:t>Van </a:t>
                      </a:r>
                      <a:r>
                        <a:rPr lang="en-ZA" sz="1100" b="0" i="0" u="none" strike="noStrike" dirty="0" err="1">
                          <a:solidFill>
                            <a:srgbClr val="000000"/>
                          </a:solidFill>
                          <a:effectLst/>
                          <a:latin typeface="Century Gothic" panose="020B0502020202020204" pitchFamily="34" charset="0"/>
                        </a:rPr>
                        <a:t>Wyksdorp</a:t>
                      </a:r>
                      <a:r>
                        <a:rPr lang="en-ZA" sz="1100" b="0" i="0" u="none" strike="noStrike" dirty="0">
                          <a:solidFill>
                            <a:srgbClr val="000000"/>
                          </a:solidFill>
                          <a:effectLst/>
                          <a:latin typeface="Century Gothic" panose="020B0502020202020204" pitchFamily="34" charset="0"/>
                        </a:rPr>
                        <a:t>:</a:t>
                      </a:r>
                      <a:r>
                        <a:rPr lang="en-ZA" sz="1100" b="0" i="0" u="none" strike="noStrike" baseline="0" dirty="0">
                          <a:solidFill>
                            <a:srgbClr val="000000"/>
                          </a:solidFill>
                          <a:effectLst/>
                          <a:latin typeface="Century Gothic" panose="020B0502020202020204" pitchFamily="34" charset="0"/>
                        </a:rPr>
                        <a:t> </a:t>
                      </a:r>
                      <a:r>
                        <a:rPr lang="en-ZA" sz="1100" b="0" i="0" u="none" strike="noStrike" dirty="0">
                          <a:solidFill>
                            <a:srgbClr val="000000"/>
                          </a:solidFill>
                          <a:effectLst/>
                          <a:latin typeface="Century Gothic" panose="020B0502020202020204" pitchFamily="34" charset="0"/>
                        </a:rPr>
                        <a:t>Borehole</a:t>
                      </a: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t"/>
                      <a:r>
                        <a:rPr lang="en-ZA" sz="1100" b="0" i="0" u="none" strike="noStrike" dirty="0">
                          <a:solidFill>
                            <a:srgbClr val="000000"/>
                          </a:solidFill>
                          <a:effectLst/>
                          <a:latin typeface="Century Gothic" panose="020B0502020202020204" pitchFamily="34" charset="0"/>
                        </a:rPr>
                        <a:t>Water</a:t>
                      </a: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r" fontAlgn="ctr"/>
                      <a:r>
                        <a:rPr lang="en-ZA" sz="1100" b="0" i="0" u="none" strike="noStrike" dirty="0">
                          <a:solidFill>
                            <a:srgbClr val="000000"/>
                          </a:solidFill>
                          <a:effectLst/>
                          <a:latin typeface="Century Gothic" panose="020B0502020202020204" pitchFamily="34" charset="0"/>
                        </a:rPr>
                        <a:t>493 350</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en-ZA" sz="1100" b="1" i="0" u="none" strike="noStrike" dirty="0">
                          <a:solidFill>
                            <a:srgbClr val="000000"/>
                          </a:solidFill>
                          <a:effectLst/>
                          <a:latin typeface="Century Gothic" panose="020B0502020202020204" pitchFamily="34" charset="0"/>
                        </a:rPr>
                        <a:t>Not</a:t>
                      </a:r>
                      <a:r>
                        <a:rPr lang="en-ZA" sz="1100" b="1" i="0" u="none" strike="noStrike" baseline="0" dirty="0">
                          <a:solidFill>
                            <a:srgbClr val="000000"/>
                          </a:solidFill>
                          <a:effectLst/>
                          <a:latin typeface="Century Gothic" panose="020B0502020202020204" pitchFamily="34" charset="0"/>
                        </a:rPr>
                        <a:t> Available</a:t>
                      </a:r>
                      <a:endParaRPr lang="en-ZA" sz="1100" b="1" i="0" u="none" strike="noStrike" dirty="0">
                        <a:solidFill>
                          <a:srgbClr val="000000"/>
                        </a:solidFill>
                        <a:effectLst/>
                        <a:latin typeface="Century Gothic" panose="020B0502020202020204" pitchFamily="34" charset="0"/>
                      </a:endParaRP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en-ZA" sz="1100" b="1" i="0" u="none" strike="noStrike" dirty="0">
                          <a:solidFill>
                            <a:srgbClr val="000000"/>
                          </a:solidFill>
                          <a:effectLst/>
                          <a:latin typeface="Century Gothic" panose="020B0502020202020204" pitchFamily="34" charset="0"/>
                        </a:rPr>
                        <a:t>MISA manage the funds and recruitments</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464125594"/>
                  </a:ext>
                </a:extLst>
              </a:tr>
              <a:tr h="801321">
                <a:tc>
                  <a:txBody>
                    <a:bodyPr/>
                    <a:lstStyle/>
                    <a:p>
                      <a:pPr algn="l" fontAlgn="b"/>
                      <a:r>
                        <a:rPr lang="en-ZA" sz="1100" b="0" i="0" u="none" strike="noStrike" dirty="0">
                          <a:solidFill>
                            <a:srgbClr val="000000"/>
                          </a:solidFill>
                          <a:effectLst/>
                          <a:latin typeface="Century Gothic" panose="020B0502020202020204" pitchFamily="34" charset="0"/>
                        </a:rPr>
                        <a:t>EPWP</a:t>
                      </a: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t"/>
                      <a:r>
                        <a:rPr lang="en-ZA" sz="1100" b="0" i="0" u="none" strike="noStrike" dirty="0">
                          <a:solidFill>
                            <a:srgbClr val="000000"/>
                          </a:solidFill>
                          <a:effectLst/>
                          <a:latin typeface="Century Gothic" panose="020B0502020202020204" pitchFamily="34" charset="0"/>
                        </a:rPr>
                        <a:t>Temporary workers</a:t>
                      </a: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t"/>
                      <a:r>
                        <a:rPr lang="en-US" sz="1100" b="0" i="0" u="none" strike="noStrike" dirty="0">
                          <a:solidFill>
                            <a:srgbClr val="000000"/>
                          </a:solidFill>
                          <a:effectLst/>
                          <a:latin typeface="Century Gothic" panose="020B0502020202020204" pitchFamily="34" charset="0"/>
                        </a:rPr>
                        <a:t>Infrastructure,</a:t>
                      </a:r>
                      <a:r>
                        <a:rPr lang="en-US" sz="1100" b="0" i="0" u="none" strike="noStrike" baseline="0" dirty="0">
                          <a:solidFill>
                            <a:srgbClr val="000000"/>
                          </a:solidFill>
                          <a:effectLst/>
                          <a:latin typeface="Century Gothic" panose="020B0502020202020204" pitchFamily="34" charset="0"/>
                        </a:rPr>
                        <a:t> Social and Environmental</a:t>
                      </a:r>
                      <a:endParaRPr lang="en-US" sz="1100" b="0" i="0" u="none" strike="noStrike" dirty="0">
                        <a:solidFill>
                          <a:srgbClr val="000000"/>
                        </a:solidFill>
                        <a:effectLst/>
                        <a:latin typeface="Century Gothic" panose="020B0502020202020204" pitchFamily="34" charset="0"/>
                      </a:endParaRPr>
                    </a:p>
                  </a:txBody>
                  <a:tcPr marL="6910" marR="6910" marT="691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r" fontAlgn="ctr"/>
                      <a:r>
                        <a:rPr lang="en-ZA" sz="1100" b="0" i="0" u="none" strike="noStrike" dirty="0">
                          <a:solidFill>
                            <a:srgbClr val="000000"/>
                          </a:solidFill>
                          <a:effectLst/>
                          <a:latin typeface="Century Gothic" panose="020B0502020202020204" pitchFamily="34" charset="0"/>
                        </a:rPr>
                        <a:t>1 359 000</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en-ZA" sz="1100" b="1" i="0" u="none" strike="noStrike" dirty="0">
                          <a:solidFill>
                            <a:srgbClr val="000000"/>
                          </a:solidFill>
                          <a:effectLst/>
                          <a:latin typeface="Century Gothic" panose="020B0502020202020204" pitchFamily="34" charset="0"/>
                        </a:rPr>
                        <a:t>0</a:t>
                      </a:r>
                    </a:p>
                    <a:p>
                      <a:pPr algn="ctr" fontAlgn="ctr"/>
                      <a:r>
                        <a:rPr lang="en-ZA" sz="1100" b="1" i="0" u="none" strike="noStrike" dirty="0">
                          <a:solidFill>
                            <a:srgbClr val="000000"/>
                          </a:solidFill>
                          <a:effectLst/>
                          <a:latin typeface="Century Gothic" panose="020B0502020202020204" pitchFamily="34" charset="0"/>
                        </a:rPr>
                        <a:t>(0%)</a:t>
                      </a: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en-ZA" sz="1100" b="1" i="0" u="none" strike="noStrike" dirty="0">
                          <a:solidFill>
                            <a:srgbClr val="000000"/>
                          </a:solidFill>
                          <a:effectLst/>
                          <a:latin typeface="Century Gothic" panose="020B0502020202020204" pitchFamily="34" charset="0"/>
                        </a:rPr>
                        <a:t>Only received the first transfer on 10</a:t>
                      </a:r>
                      <a:r>
                        <a:rPr lang="en-ZA" sz="1100" b="1" i="0" u="none" strike="noStrike" baseline="0" dirty="0">
                          <a:solidFill>
                            <a:srgbClr val="000000"/>
                          </a:solidFill>
                          <a:effectLst/>
                          <a:latin typeface="Century Gothic" panose="020B0502020202020204" pitchFamily="34" charset="0"/>
                        </a:rPr>
                        <a:t> September. Currently busy with recruitments</a:t>
                      </a:r>
                      <a:endParaRPr lang="en-ZA" sz="1100" b="1" i="0" u="none" strike="noStrike" dirty="0">
                        <a:solidFill>
                          <a:srgbClr val="000000"/>
                        </a:solidFill>
                        <a:effectLst/>
                        <a:latin typeface="Century Gothic" panose="020B0502020202020204" pitchFamily="34" charset="0"/>
                      </a:endParaRPr>
                    </a:p>
                  </a:txBody>
                  <a:tcPr marL="6910" marR="6910" marT="6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1762687674"/>
                  </a:ext>
                </a:extLst>
              </a:tr>
            </a:tbl>
          </a:graphicData>
        </a:graphic>
      </p:graphicFrame>
      <p:sp>
        <p:nvSpPr>
          <p:cNvPr id="5" name="Rectangle 4">
            <a:extLst>
              <a:ext uri="{FF2B5EF4-FFF2-40B4-BE49-F238E27FC236}">
                <a16:creationId xmlns:a16="http://schemas.microsoft.com/office/drawing/2014/main" id="{B342D2A9-E7DA-4CDA-928C-3066FC44271A}"/>
              </a:ext>
            </a:extLst>
          </p:cNvPr>
          <p:cNvSpPr/>
          <p:nvPr/>
        </p:nvSpPr>
        <p:spPr>
          <a:xfrm>
            <a:off x="16690" y="55939"/>
            <a:ext cx="9144000" cy="1178350"/>
          </a:xfrm>
          <a:prstGeom prst="rect">
            <a:avLst/>
          </a:pr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path path="circle">
              <a:fillToRect l="50000" t="50000" r="50000" b="50000"/>
            </a:path>
            <a:tileRect/>
          </a:gradFill>
          <a:ln>
            <a:noFill/>
          </a:ln>
        </p:spPr>
        <p:style>
          <a:lnRef idx="2">
            <a:schemeClr val="dk1"/>
          </a:lnRef>
          <a:fillRef idx="1">
            <a:schemeClr val="lt1"/>
          </a:fillRef>
          <a:effectRef idx="0">
            <a:schemeClr val="dk1"/>
          </a:effectRef>
          <a:fontRef idx="minor">
            <a:schemeClr val="dk1"/>
          </a:fontRef>
        </p:style>
        <p:txBody>
          <a:bodyPr rtlCol="0" anchor="ctr"/>
          <a:lstStyle/>
          <a:p>
            <a:pPr algn="l"/>
            <a:r>
              <a:rPr lang="en-GB" sz="2800" dirty="0">
                <a:solidFill>
                  <a:schemeClr val="bg1"/>
                </a:solidFill>
                <a:latin typeface="Calibri" panose="020F0502020204030204" pitchFamily="34" charset="0"/>
              </a:rPr>
              <a:t>STATUS QUO: MIG PROJECTS</a:t>
            </a:r>
          </a:p>
        </p:txBody>
      </p:sp>
      <p:pic>
        <p:nvPicPr>
          <p:cNvPr id="6" name="Picture 3">
            <a:extLst>
              <a:ext uri="{FF2B5EF4-FFF2-40B4-BE49-F238E27FC236}">
                <a16:creationId xmlns:a16="http://schemas.microsoft.com/office/drawing/2014/main" id="{EFF79374-876E-40CD-ADC7-D0DD2065F9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8048" y="12612"/>
            <a:ext cx="3115697" cy="945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2342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302000" y="6267449"/>
            <a:ext cx="2413000" cy="461665"/>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Calibri"/>
              </a:rPr>
              <a:t>ings</a:t>
            </a:r>
          </a:p>
        </p:txBody>
      </p:sp>
      <p:sp>
        <p:nvSpPr>
          <p:cNvPr id="11" name="TextBox 10"/>
          <p:cNvSpPr txBox="1"/>
          <p:nvPr/>
        </p:nvSpPr>
        <p:spPr>
          <a:xfrm>
            <a:off x="-89281" y="5765617"/>
            <a:ext cx="6299962" cy="61555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ZA" sz="34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Inspiring Innovative  Competence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E1B11529-1831-4B80-A0D8-250439B28492}" type="datetime3">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t>28 September 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899D642-E07A-654B-84DD-E90C11A5A8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409BD2C7-1D74-4346-8117-31A9FEAF4C37}"/>
              </a:ext>
            </a:extLst>
          </p:cNvPr>
          <p:cNvSpPr/>
          <p:nvPr/>
        </p:nvSpPr>
        <p:spPr>
          <a:xfrm>
            <a:off x="16690" y="0"/>
            <a:ext cx="9144000" cy="1178350"/>
          </a:xfrm>
          <a:prstGeom prst="rect">
            <a:avLst/>
          </a:pr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path path="circle">
              <a:fillToRect l="50000" t="50000" r="50000" b="50000"/>
            </a:path>
            <a:tileRect/>
          </a:gradFill>
          <a:ln>
            <a:noFill/>
          </a:ln>
        </p:spPr>
        <p:style>
          <a:lnRef idx="2">
            <a:schemeClr val="dk1"/>
          </a:lnRef>
          <a:fillRef idx="1">
            <a:schemeClr val="lt1"/>
          </a:fillRef>
          <a:effectRef idx="0">
            <a:schemeClr val="dk1"/>
          </a:effectRef>
          <a:fontRef idx="minor">
            <a:schemeClr val="dk1"/>
          </a:fontRef>
        </p:style>
        <p:txBody>
          <a:bodyPr rtlCol="0" anchor="ctr"/>
          <a:lstStyle/>
          <a:p>
            <a:pPr algn="l"/>
            <a:r>
              <a:rPr lang="en-GB" sz="2800" dirty="0">
                <a:solidFill>
                  <a:schemeClr val="bg1"/>
                </a:solidFill>
                <a:latin typeface="Calibri" panose="020F0502020204030204" pitchFamily="34" charset="0"/>
              </a:rPr>
              <a:t>SERVICE DELIVERY CHALLENGES</a:t>
            </a:r>
          </a:p>
        </p:txBody>
      </p:sp>
      <p:sp>
        <p:nvSpPr>
          <p:cNvPr id="7" name="Title 1">
            <a:extLst>
              <a:ext uri="{FF2B5EF4-FFF2-40B4-BE49-F238E27FC236}">
                <a16:creationId xmlns:a16="http://schemas.microsoft.com/office/drawing/2014/main" id="{8710116E-9368-4E61-85F2-77F6D8934F13}"/>
              </a:ext>
            </a:extLst>
          </p:cNvPr>
          <p:cNvSpPr txBox="1">
            <a:spLocks/>
          </p:cNvSpPr>
          <p:nvPr/>
        </p:nvSpPr>
        <p:spPr>
          <a:xfrm>
            <a:off x="-63500" y="-93201"/>
            <a:ext cx="5714999" cy="103827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ZA" sz="3600" dirty="0">
              <a:solidFill>
                <a:schemeClr val="bg1"/>
              </a:solidFill>
              <a:latin typeface="Calibri" panose="020F0502020204030204" pitchFamily="34" charset="0"/>
            </a:endParaRPr>
          </a:p>
        </p:txBody>
      </p:sp>
      <p:pic>
        <p:nvPicPr>
          <p:cNvPr id="2" name="Picture 3">
            <a:extLst>
              <a:ext uri="{FF2B5EF4-FFF2-40B4-BE49-F238E27FC236}">
                <a16:creationId xmlns:a16="http://schemas.microsoft.com/office/drawing/2014/main" id="{90E1FB84-92D5-4466-8CFD-39CBEDFFF4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4899" y="0"/>
            <a:ext cx="3115697" cy="945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B33454A8-BE3D-4604-94DA-94BF456ED676}"/>
              </a:ext>
            </a:extLst>
          </p:cNvPr>
          <p:cNvSpPr txBox="1"/>
          <p:nvPr/>
        </p:nvSpPr>
        <p:spPr>
          <a:xfrm>
            <a:off x="490581" y="1566080"/>
            <a:ext cx="8196219" cy="830997"/>
          </a:xfrm>
          <a:prstGeom prst="rect">
            <a:avLst/>
          </a:prstGeom>
          <a:noFill/>
        </p:spPr>
        <p:txBody>
          <a:bodyPr wrap="square">
            <a:spAutoFit/>
          </a:bodyPr>
          <a:lstStyle/>
          <a:p>
            <a:pPr marL="457200" indent="-457200">
              <a:spcBef>
                <a:spcPct val="0"/>
              </a:spcBef>
              <a:buFontTx/>
              <a:buAutoNum type="arabicPeriod"/>
              <a:defRPr/>
            </a:pPr>
            <a:endParaRPr lang="en-ZA" sz="2400" b="1" dirty="0"/>
          </a:p>
          <a:p>
            <a:pPr marL="457200" marR="0" lvl="0" indent="-457200" algn="l" defTabSz="457200" rtl="0" eaLnBrk="1" fontAlgn="auto" latinLnBrk="0" hangingPunct="1">
              <a:lnSpc>
                <a:spcPct val="100000"/>
              </a:lnSpc>
              <a:spcBef>
                <a:spcPct val="0"/>
              </a:spcBef>
              <a:spcAft>
                <a:spcPts val="0"/>
              </a:spcAft>
              <a:buClrTx/>
              <a:buSzTx/>
              <a:buFontTx/>
              <a:buAutoNum type="arabicPeriod"/>
              <a:tabLst/>
              <a:defRPr/>
            </a:pPr>
            <a:endParaRPr kumimoji="0" lang="en-ZA" sz="2400" b="0" i="0" u="none" strike="noStrike" kern="1200" cap="none" spc="0" normalizeH="0" baseline="0" noProof="0" dirty="0">
              <a:ln>
                <a:noFill/>
              </a:ln>
              <a:effectLst/>
              <a:uLnTx/>
              <a:uFillTx/>
              <a:latin typeface="Calibri" panose="020F0502020204030204" pitchFamily="34" charset="0"/>
              <a:ea typeface="+mn-ea"/>
              <a:cs typeface="+mn-cs"/>
            </a:endParaRPr>
          </a:p>
        </p:txBody>
      </p:sp>
      <p:graphicFrame>
        <p:nvGraphicFramePr>
          <p:cNvPr id="3" name="Table 8">
            <a:extLst>
              <a:ext uri="{FF2B5EF4-FFF2-40B4-BE49-F238E27FC236}">
                <a16:creationId xmlns:a16="http://schemas.microsoft.com/office/drawing/2014/main" id="{9BEA3CDD-E1A6-4D48-B112-49B90215C0F8}"/>
              </a:ext>
            </a:extLst>
          </p:cNvPr>
          <p:cNvGraphicFramePr>
            <a:graphicFrameLocks noGrp="1"/>
          </p:cNvGraphicFramePr>
          <p:nvPr>
            <p:extLst>
              <p:ext uri="{D42A27DB-BD31-4B8C-83A1-F6EECF244321}">
                <p14:modId xmlns:p14="http://schemas.microsoft.com/office/powerpoint/2010/main" val="2121203404"/>
              </p:ext>
            </p:extLst>
          </p:nvPr>
        </p:nvGraphicFramePr>
        <p:xfrm>
          <a:off x="73573" y="1271551"/>
          <a:ext cx="8891753" cy="5106367"/>
        </p:xfrm>
        <a:graphic>
          <a:graphicData uri="http://schemas.openxmlformats.org/drawingml/2006/table">
            <a:tbl>
              <a:tblPr firstRow="1" bandRow="1">
                <a:tableStyleId>{5C22544A-7EE6-4342-B048-85BDC9FD1C3A}</a:tableStyleId>
              </a:tblPr>
              <a:tblGrid>
                <a:gridCol w="583676">
                  <a:extLst>
                    <a:ext uri="{9D8B030D-6E8A-4147-A177-3AD203B41FA5}">
                      <a16:colId xmlns:a16="http://schemas.microsoft.com/office/drawing/2014/main" val="3221606056"/>
                    </a:ext>
                  </a:extLst>
                </a:gridCol>
                <a:gridCol w="3803739">
                  <a:extLst>
                    <a:ext uri="{9D8B030D-6E8A-4147-A177-3AD203B41FA5}">
                      <a16:colId xmlns:a16="http://schemas.microsoft.com/office/drawing/2014/main" val="3822962815"/>
                    </a:ext>
                  </a:extLst>
                </a:gridCol>
                <a:gridCol w="4504338">
                  <a:extLst>
                    <a:ext uri="{9D8B030D-6E8A-4147-A177-3AD203B41FA5}">
                      <a16:colId xmlns:a16="http://schemas.microsoft.com/office/drawing/2014/main" val="990929845"/>
                    </a:ext>
                  </a:extLst>
                </a:gridCol>
              </a:tblGrid>
              <a:tr h="506310">
                <a:tc>
                  <a:txBody>
                    <a:bodyPr/>
                    <a:lstStyle/>
                    <a:p>
                      <a:r>
                        <a:rPr lang="en-GB" dirty="0"/>
                        <a:t>No</a:t>
                      </a:r>
                      <a:endParaRPr lang="en-ZA" dirty="0"/>
                    </a:p>
                  </a:txBody>
                  <a:tcPr/>
                </a:tc>
                <a:tc>
                  <a:txBody>
                    <a:bodyPr/>
                    <a:lstStyle/>
                    <a:p>
                      <a:r>
                        <a:rPr lang="en-GB" dirty="0"/>
                        <a:t>CHALLENGES</a:t>
                      </a:r>
                      <a:endParaRPr lang="en-ZA" dirty="0"/>
                    </a:p>
                  </a:txBody>
                  <a:tcPr/>
                </a:tc>
                <a:tc>
                  <a:txBody>
                    <a:bodyPr/>
                    <a:lstStyle/>
                    <a:p>
                      <a:r>
                        <a:rPr lang="en-GB" dirty="0"/>
                        <a:t>INTERVENTIONS</a:t>
                      </a:r>
                      <a:endParaRPr lang="en-ZA" dirty="0"/>
                    </a:p>
                  </a:txBody>
                  <a:tcPr/>
                </a:tc>
                <a:extLst>
                  <a:ext uri="{0D108BD9-81ED-4DB2-BD59-A6C34878D82A}">
                    <a16:rowId xmlns:a16="http://schemas.microsoft.com/office/drawing/2014/main" val="3288891619"/>
                  </a:ext>
                </a:extLst>
              </a:tr>
              <a:tr h="898744">
                <a:tc>
                  <a:txBody>
                    <a:bodyPr/>
                    <a:lstStyle/>
                    <a:p>
                      <a:r>
                        <a:rPr lang="en-GB" dirty="0"/>
                        <a:t>1.</a:t>
                      </a:r>
                      <a:endParaRPr lang="en-ZA" dirty="0"/>
                    </a:p>
                  </a:txBody>
                  <a:tcPr/>
                </a:tc>
                <a:tc>
                  <a:txBody>
                    <a:bodyPr/>
                    <a:lstStyle/>
                    <a:p>
                      <a:r>
                        <a:rPr lang="en-GB" dirty="0"/>
                        <a:t>Housing needs fall outside of urban edge</a:t>
                      </a:r>
                      <a:endParaRPr lang="en-ZA" dirty="0"/>
                    </a:p>
                  </a:txBody>
                  <a:tcPr/>
                </a:tc>
                <a:tc>
                  <a:txBody>
                    <a:bodyPr/>
                    <a:lstStyle/>
                    <a:p>
                      <a:r>
                        <a:rPr lang="en-GB" dirty="0"/>
                        <a:t>Amend SDF to include this human settlement development to fall within the urban edge</a:t>
                      </a:r>
                      <a:endParaRPr lang="en-ZA" dirty="0"/>
                    </a:p>
                  </a:txBody>
                  <a:tcPr/>
                </a:tc>
                <a:extLst>
                  <a:ext uri="{0D108BD9-81ED-4DB2-BD59-A6C34878D82A}">
                    <a16:rowId xmlns:a16="http://schemas.microsoft.com/office/drawing/2014/main" val="838769271"/>
                  </a:ext>
                </a:extLst>
              </a:tr>
              <a:tr h="898744">
                <a:tc>
                  <a:txBody>
                    <a:bodyPr/>
                    <a:lstStyle/>
                    <a:p>
                      <a:r>
                        <a:rPr lang="en-GB" dirty="0"/>
                        <a:t>2.</a:t>
                      </a:r>
                      <a:endParaRPr lang="en-ZA" dirty="0"/>
                    </a:p>
                  </a:txBody>
                  <a:tcPr/>
                </a:tc>
                <a:tc>
                  <a:txBody>
                    <a:bodyPr/>
                    <a:lstStyle/>
                    <a:p>
                      <a:r>
                        <a:rPr lang="en-GB" dirty="0"/>
                        <a:t>12 Chemical toilets in Informal settlements (5-Ladismith; 3-Zoar; 2 VW Dorp; 2 – </a:t>
                      </a:r>
                      <a:r>
                        <a:rPr lang="en-GB" dirty="0" err="1"/>
                        <a:t>Calitzdorp</a:t>
                      </a:r>
                      <a:r>
                        <a:rPr lang="en-GB" dirty="0"/>
                        <a:t>) - expensive</a:t>
                      </a:r>
                      <a:endParaRPr lang="en-ZA" dirty="0"/>
                    </a:p>
                  </a:txBody>
                  <a:tcPr/>
                </a:tc>
                <a:tc>
                  <a:txBody>
                    <a:bodyPr/>
                    <a:lstStyle/>
                    <a:p>
                      <a:r>
                        <a:rPr lang="en-GB" dirty="0"/>
                        <a:t>Convert these to septic tanks</a:t>
                      </a:r>
                      <a:endParaRPr lang="en-ZA" dirty="0"/>
                    </a:p>
                  </a:txBody>
                  <a:tcPr/>
                </a:tc>
                <a:extLst>
                  <a:ext uri="{0D108BD9-81ED-4DB2-BD59-A6C34878D82A}">
                    <a16:rowId xmlns:a16="http://schemas.microsoft.com/office/drawing/2014/main" val="710412766"/>
                  </a:ext>
                </a:extLst>
              </a:tr>
              <a:tr h="900687">
                <a:tc>
                  <a:txBody>
                    <a:bodyPr/>
                    <a:lstStyle/>
                    <a:p>
                      <a:r>
                        <a:rPr lang="en-GB" dirty="0"/>
                        <a:t>3.</a:t>
                      </a:r>
                      <a:endParaRPr lang="en-ZA" dirty="0"/>
                    </a:p>
                  </a:txBody>
                  <a:tcPr/>
                </a:tc>
                <a:tc>
                  <a:txBody>
                    <a:bodyPr/>
                    <a:lstStyle/>
                    <a:p>
                      <a:r>
                        <a:rPr lang="en-GB" dirty="0"/>
                        <a:t>No new RDP houses built in </a:t>
                      </a:r>
                      <a:r>
                        <a:rPr lang="en-GB" dirty="0" err="1"/>
                        <a:t>Kannaland</a:t>
                      </a:r>
                      <a:r>
                        <a:rPr lang="en-GB" dirty="0"/>
                        <a:t> over the past 5years</a:t>
                      </a:r>
                      <a:endParaRPr lang="en-ZA" dirty="0"/>
                    </a:p>
                  </a:txBody>
                  <a:tcPr/>
                </a:tc>
                <a:tc>
                  <a:txBody>
                    <a:bodyPr/>
                    <a:lstStyle/>
                    <a:p>
                      <a:r>
                        <a:rPr lang="en-GB" dirty="0"/>
                        <a:t>That the Acting Executive Mayor meet with the Minister of Human Settlements to secure future housing project commitments</a:t>
                      </a:r>
                      <a:endParaRPr lang="en-ZA" dirty="0"/>
                    </a:p>
                  </a:txBody>
                  <a:tcPr/>
                </a:tc>
                <a:extLst>
                  <a:ext uri="{0D108BD9-81ED-4DB2-BD59-A6C34878D82A}">
                    <a16:rowId xmlns:a16="http://schemas.microsoft.com/office/drawing/2014/main" val="3848623959"/>
                  </a:ext>
                </a:extLst>
              </a:tr>
              <a:tr h="1872513">
                <a:tc>
                  <a:txBody>
                    <a:bodyPr/>
                    <a:lstStyle/>
                    <a:p>
                      <a:r>
                        <a:rPr lang="en-GB" dirty="0"/>
                        <a:t>4.</a:t>
                      </a:r>
                      <a:endParaRPr lang="en-ZA" dirty="0"/>
                    </a:p>
                  </a:txBody>
                  <a:tcPr/>
                </a:tc>
                <a:tc>
                  <a:txBody>
                    <a:bodyPr/>
                    <a:lstStyle/>
                    <a:p>
                      <a:r>
                        <a:rPr lang="en-GB" dirty="0"/>
                        <a:t>Infrastructure availability for Informal settlements.</a:t>
                      </a:r>
                    </a:p>
                    <a:p>
                      <a:r>
                        <a:rPr lang="en-GB" dirty="0"/>
                        <a:t>Also Informal Settlements upgrade identified.</a:t>
                      </a:r>
                      <a:endParaRPr lang="en-ZA" dirty="0"/>
                    </a:p>
                  </a:txBody>
                  <a:tcPr/>
                </a:tc>
                <a:tc>
                  <a:txBody>
                    <a:bodyPr/>
                    <a:lstStyle/>
                    <a:p>
                      <a:r>
                        <a:rPr lang="en-GB" dirty="0"/>
                        <a:t>Arrange a meeting between </a:t>
                      </a:r>
                      <a:r>
                        <a:rPr lang="en-GB" dirty="0" err="1"/>
                        <a:t>Kannaland</a:t>
                      </a:r>
                      <a:r>
                        <a:rPr lang="en-GB" dirty="0"/>
                        <a:t> Housing department and Technical services and submit project proposals to MIG and WC </a:t>
                      </a:r>
                      <a:r>
                        <a:rPr lang="en-GB" dirty="0" err="1"/>
                        <a:t>Prov</a:t>
                      </a:r>
                      <a:r>
                        <a:rPr lang="en-GB" dirty="0"/>
                        <a:t> Human Settlements dept.</a:t>
                      </a:r>
                    </a:p>
                    <a:p>
                      <a:r>
                        <a:rPr lang="en-GB" dirty="0"/>
                        <a:t>Land to be identified and project application to be submitted.</a:t>
                      </a:r>
                      <a:endParaRPr lang="en-ZA" dirty="0"/>
                    </a:p>
                  </a:txBody>
                  <a:tcPr/>
                </a:tc>
                <a:extLst>
                  <a:ext uri="{0D108BD9-81ED-4DB2-BD59-A6C34878D82A}">
                    <a16:rowId xmlns:a16="http://schemas.microsoft.com/office/drawing/2014/main" val="1971442894"/>
                  </a:ext>
                </a:extLst>
              </a:tr>
            </a:tbl>
          </a:graphicData>
        </a:graphic>
      </p:graphicFrame>
    </p:spTree>
    <p:extLst>
      <p:ext uri="{BB962C8B-B14F-4D97-AF65-F5344CB8AC3E}">
        <p14:creationId xmlns:p14="http://schemas.microsoft.com/office/powerpoint/2010/main" val="20255328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8072" y="1199098"/>
            <a:ext cx="7388678" cy="1037916"/>
          </a:xfrm>
        </p:spPr>
        <p:txBody>
          <a:bodyPr>
            <a:normAutofit/>
          </a:bodyPr>
          <a:lstStyle/>
          <a:p>
            <a:r>
              <a:rPr lang="en-GB" sz="3000" b="1" dirty="0">
                <a:latin typeface="Century Gothic" panose="020B0502020202020204" pitchFamily="34" charset="0"/>
              </a:rPr>
              <a:t>UPGRADING OF INFORMAL SETTLEMENTS PROJECT (UISP) CONT/…</a:t>
            </a:r>
            <a:endParaRPr lang="en-ZA" sz="3000" b="1" dirty="0">
              <a:latin typeface="Century Gothic" panose="020B0502020202020204" pitchFamily="34" charset="0"/>
            </a:endParaRPr>
          </a:p>
        </p:txBody>
      </p:sp>
      <p:pic>
        <p:nvPicPr>
          <p:cNvPr id="4" name="Picture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19425" y="20747"/>
            <a:ext cx="5453743" cy="1077686"/>
          </a:xfrm>
          <a:prstGeom prst="rect">
            <a:avLst/>
          </a:prstGeom>
          <a:noFill/>
          <a:ln>
            <a:noFill/>
          </a:ln>
        </p:spPr>
      </p:pic>
      <p:graphicFrame>
        <p:nvGraphicFramePr>
          <p:cNvPr id="3" name="Table 2"/>
          <p:cNvGraphicFramePr>
            <a:graphicFrameLocks noGrp="1"/>
          </p:cNvGraphicFramePr>
          <p:nvPr>
            <p:extLst>
              <p:ext uri="{D42A27DB-BD31-4B8C-83A1-F6EECF244321}">
                <p14:modId xmlns:p14="http://schemas.microsoft.com/office/powerpoint/2010/main" val="3401500716"/>
              </p:ext>
            </p:extLst>
          </p:nvPr>
        </p:nvGraphicFramePr>
        <p:xfrm>
          <a:off x="513139" y="2257762"/>
          <a:ext cx="8066317" cy="4397840"/>
        </p:xfrm>
        <a:graphic>
          <a:graphicData uri="http://schemas.openxmlformats.org/drawingml/2006/table">
            <a:tbl>
              <a:tblPr firstRow="1" bandRow="1">
                <a:tableStyleId>{5C22544A-7EE6-4342-B048-85BDC9FD1C3A}</a:tableStyleId>
              </a:tblPr>
              <a:tblGrid>
                <a:gridCol w="479569">
                  <a:extLst>
                    <a:ext uri="{9D8B030D-6E8A-4147-A177-3AD203B41FA5}">
                      <a16:colId xmlns:a16="http://schemas.microsoft.com/office/drawing/2014/main" val="20000"/>
                    </a:ext>
                  </a:extLst>
                </a:gridCol>
                <a:gridCol w="1471093">
                  <a:extLst>
                    <a:ext uri="{9D8B030D-6E8A-4147-A177-3AD203B41FA5}">
                      <a16:colId xmlns:a16="http://schemas.microsoft.com/office/drawing/2014/main" val="20001"/>
                    </a:ext>
                  </a:extLst>
                </a:gridCol>
                <a:gridCol w="1502108">
                  <a:extLst>
                    <a:ext uri="{9D8B030D-6E8A-4147-A177-3AD203B41FA5}">
                      <a16:colId xmlns:a16="http://schemas.microsoft.com/office/drawing/2014/main" val="20002"/>
                    </a:ext>
                  </a:extLst>
                </a:gridCol>
                <a:gridCol w="1122559">
                  <a:extLst>
                    <a:ext uri="{9D8B030D-6E8A-4147-A177-3AD203B41FA5}">
                      <a16:colId xmlns:a16="http://schemas.microsoft.com/office/drawing/2014/main" val="20003"/>
                    </a:ext>
                  </a:extLst>
                </a:gridCol>
                <a:gridCol w="1151467">
                  <a:extLst>
                    <a:ext uri="{9D8B030D-6E8A-4147-A177-3AD203B41FA5}">
                      <a16:colId xmlns:a16="http://schemas.microsoft.com/office/drawing/2014/main" val="20004"/>
                    </a:ext>
                  </a:extLst>
                </a:gridCol>
                <a:gridCol w="1219200">
                  <a:extLst>
                    <a:ext uri="{9D8B030D-6E8A-4147-A177-3AD203B41FA5}">
                      <a16:colId xmlns:a16="http://schemas.microsoft.com/office/drawing/2014/main" val="20005"/>
                    </a:ext>
                  </a:extLst>
                </a:gridCol>
                <a:gridCol w="1120321">
                  <a:extLst>
                    <a:ext uri="{9D8B030D-6E8A-4147-A177-3AD203B41FA5}">
                      <a16:colId xmlns:a16="http://schemas.microsoft.com/office/drawing/2014/main" val="20006"/>
                    </a:ext>
                  </a:extLst>
                </a:gridCol>
              </a:tblGrid>
              <a:tr h="791856">
                <a:tc>
                  <a:txBody>
                    <a:bodyPr/>
                    <a:lstStyle/>
                    <a:p>
                      <a:r>
                        <a:rPr lang="en-ZA" sz="1400" dirty="0">
                          <a:solidFill>
                            <a:schemeClr val="tx1"/>
                          </a:solidFill>
                          <a:latin typeface="Century Gothic" panose="020B0502020202020204" pitchFamily="34" charset="0"/>
                        </a:rPr>
                        <a:t>NO.</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Century Gothic" panose="020B0502020202020204" pitchFamily="34" charset="0"/>
                        </a:rPr>
                        <a:t>TOWN</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Century Gothic" panose="020B0502020202020204" pitchFamily="34" charset="0"/>
                        </a:rPr>
                        <a:t>INFORMAL</a:t>
                      </a:r>
                      <a:r>
                        <a:rPr lang="en-ZA" sz="1400" baseline="0" dirty="0">
                          <a:solidFill>
                            <a:schemeClr val="tx1"/>
                          </a:solidFill>
                          <a:latin typeface="Century Gothic" panose="020B0502020202020204" pitchFamily="34" charset="0"/>
                        </a:rPr>
                        <a:t> SETTLEMENT</a:t>
                      </a:r>
                      <a:endParaRPr lang="en-ZA" sz="1400" dirty="0">
                        <a:solidFill>
                          <a:schemeClr val="tx1"/>
                        </a:solidFill>
                        <a:latin typeface="Century Gothic" panose="020B0502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Century Gothic" panose="020B0502020202020204" pitchFamily="34" charset="0"/>
                        </a:rPr>
                        <a:t>NO. OF UNITS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Century Gothic" panose="020B0502020202020204" pitchFamily="34" charset="0"/>
                        </a:rPr>
                        <a:t>WATER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Century Gothic" panose="020B0502020202020204" pitchFamily="34" charset="0"/>
                        </a:rPr>
                        <a:t>SANITATION</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Century Gothic" panose="020B0502020202020204" pitchFamily="34" charset="0"/>
                        </a:rPr>
                        <a:t>ELECTRICITY</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450748">
                <a:tc>
                  <a:txBody>
                    <a:bodyPr/>
                    <a:lstStyle/>
                    <a:p>
                      <a:r>
                        <a:rPr lang="en-ZA" sz="1400" dirty="0">
                          <a:solidFill>
                            <a:schemeClr val="tx1"/>
                          </a:solidFill>
                          <a:latin typeface="Century Gothic" panose="020B0502020202020204" pitchFamily="34" charset="0"/>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4">
                  <a:txBody>
                    <a:bodyPr/>
                    <a:lstStyle/>
                    <a:p>
                      <a:pPr algn="ctr"/>
                      <a:r>
                        <a:rPr lang="en-ZA" sz="1400" dirty="0">
                          <a:solidFill>
                            <a:schemeClr val="tx1"/>
                          </a:solidFill>
                          <a:latin typeface="Century Gothic" panose="020B0502020202020204" pitchFamily="34" charset="0"/>
                        </a:rPr>
                        <a:t>Ladismith</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err="1">
                          <a:solidFill>
                            <a:schemeClr val="tx1"/>
                          </a:solidFill>
                          <a:latin typeface="Century Gothic" panose="020B0502020202020204" pitchFamily="34" charset="0"/>
                        </a:rPr>
                        <a:t>Varkieskloof</a:t>
                      </a:r>
                      <a:r>
                        <a:rPr lang="en-ZA" sz="1400" dirty="0">
                          <a:solidFill>
                            <a:schemeClr val="tx1"/>
                          </a:solidFill>
                          <a:latin typeface="Century Gothic" panose="020B0502020202020204" pitchFamily="34" charset="0"/>
                        </a:rPr>
                        <a:t> 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Century Gothic" panose="020B0502020202020204" pitchFamily="34" charset="0"/>
                        </a:rPr>
                        <a:t>126</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Century Gothic" panose="020B0502020202020204" pitchFamily="34" charset="0"/>
                        </a:rPr>
                        <a:t>12</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Century Gothic" panose="020B0502020202020204" pitchFamily="34" charset="0"/>
                        </a:rPr>
                        <a:t>24</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Century Gothic" panose="020B0502020202020204" pitchFamily="34" charset="0"/>
                        </a:rPr>
                        <a:t>126</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450748">
                <a:tc>
                  <a:txBody>
                    <a:bodyPr/>
                    <a:lstStyle/>
                    <a:p>
                      <a:r>
                        <a:rPr lang="en-ZA" sz="1400" dirty="0">
                          <a:solidFill>
                            <a:schemeClr val="tx1"/>
                          </a:solidFill>
                          <a:latin typeface="Century Gothic" panose="020B0502020202020204" pitchFamily="34" charset="0"/>
                        </a:rPr>
                        <a:t>2.</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ZA" dirty="0">
                        <a:solidFill>
                          <a:schemeClr val="tx1"/>
                        </a:solidFill>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err="1">
                          <a:solidFill>
                            <a:schemeClr val="tx1"/>
                          </a:solidFill>
                          <a:latin typeface="Century Gothic" panose="020B0502020202020204" pitchFamily="34" charset="0"/>
                        </a:rPr>
                        <a:t>Varkieskloof</a:t>
                      </a:r>
                      <a:r>
                        <a:rPr lang="en-ZA" sz="1400" dirty="0">
                          <a:solidFill>
                            <a:schemeClr val="tx1"/>
                          </a:solidFill>
                          <a:latin typeface="Century Gothic" panose="020B0502020202020204" pitchFamily="34" charset="0"/>
                        </a:rPr>
                        <a:t> 2</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Century Gothic" panose="020B0502020202020204" pitchFamily="34" charset="0"/>
                        </a:rPr>
                        <a:t>31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Century Gothic" panose="020B0502020202020204" pitchFamily="34" charset="0"/>
                        </a:rPr>
                        <a:t>3</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Century Gothic" panose="020B0502020202020204" pitchFamily="34" charset="0"/>
                        </a:rPr>
                        <a:t>6</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Century Gothic" panose="020B0502020202020204" pitchFamily="34" charset="0"/>
                        </a:rPr>
                        <a:t>31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450748">
                <a:tc>
                  <a:txBody>
                    <a:bodyPr/>
                    <a:lstStyle/>
                    <a:p>
                      <a:r>
                        <a:rPr lang="en-ZA" sz="1400" dirty="0">
                          <a:solidFill>
                            <a:schemeClr val="tx1"/>
                          </a:solidFill>
                          <a:latin typeface="Century Gothic" panose="020B0502020202020204" pitchFamily="34" charset="0"/>
                        </a:rPr>
                        <a:t>3.</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ZA" dirty="0">
                        <a:solidFill>
                          <a:schemeClr val="tx1"/>
                        </a:solidFill>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err="1">
                          <a:solidFill>
                            <a:schemeClr val="tx1"/>
                          </a:solidFill>
                          <a:latin typeface="Century Gothic" panose="020B0502020202020204" pitchFamily="34" charset="0"/>
                        </a:rPr>
                        <a:t>Sakkiesbaai</a:t>
                      </a:r>
                      <a:endParaRPr lang="en-ZA" sz="1400" dirty="0">
                        <a:solidFill>
                          <a:schemeClr val="tx1"/>
                        </a:solidFill>
                        <a:latin typeface="Century Gothic" panose="020B0502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Century Gothic" panose="020B0502020202020204" pitchFamily="34" charset="0"/>
                        </a:rPr>
                        <a:t>28</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Century Gothic" panose="020B0502020202020204" pitchFamily="34" charset="0"/>
                        </a:rPr>
                        <a:t>2</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Century Gothic" panose="020B0502020202020204" pitchFamily="34" charset="0"/>
                        </a:rPr>
                        <a:t>4</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Century Gothic" panose="020B0502020202020204" pitchFamily="34" charset="0"/>
                        </a:rPr>
                        <a:t>28</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450748">
                <a:tc>
                  <a:txBody>
                    <a:bodyPr/>
                    <a:lstStyle/>
                    <a:p>
                      <a:r>
                        <a:rPr lang="en-ZA" sz="1400" dirty="0">
                          <a:solidFill>
                            <a:schemeClr val="tx1"/>
                          </a:solidFill>
                          <a:latin typeface="Century Gothic" panose="020B0502020202020204" pitchFamily="34" charset="0"/>
                        </a:rPr>
                        <a:t>4.</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ZA" dirty="0">
                        <a:solidFill>
                          <a:schemeClr val="tx1"/>
                        </a:solidFill>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err="1">
                          <a:solidFill>
                            <a:schemeClr val="tx1"/>
                          </a:solidFill>
                          <a:latin typeface="Century Gothic" panose="020B0502020202020204" pitchFamily="34" charset="0"/>
                        </a:rPr>
                        <a:t>Landjie</a:t>
                      </a:r>
                      <a:endParaRPr lang="en-ZA" sz="1400" dirty="0">
                        <a:solidFill>
                          <a:schemeClr val="tx1"/>
                        </a:solidFill>
                        <a:latin typeface="Century Gothic" panose="020B0502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Century Gothic" panose="020B0502020202020204" pitchFamily="34" charset="0"/>
                        </a:rPr>
                        <a:t>6</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Century Gothic" panose="020B0502020202020204" pitchFamily="34" charset="0"/>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Century Gothic" panose="020B0502020202020204" pitchFamily="34" charset="0"/>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Century Gothic" panose="020B0502020202020204" pitchFamily="34" charset="0"/>
                        </a:rPr>
                        <a:t>6</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450748">
                <a:tc>
                  <a:txBody>
                    <a:bodyPr/>
                    <a:lstStyle/>
                    <a:p>
                      <a:r>
                        <a:rPr lang="en-ZA" sz="1400" dirty="0">
                          <a:solidFill>
                            <a:schemeClr val="tx1"/>
                          </a:solidFill>
                          <a:latin typeface="Century Gothic" panose="020B0502020202020204" pitchFamily="34" charset="0"/>
                        </a:rPr>
                        <a:t>5.</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ZA" sz="1400" dirty="0">
                          <a:solidFill>
                            <a:schemeClr val="tx1"/>
                          </a:solidFill>
                          <a:latin typeface="Century Gothic" panose="020B0502020202020204" pitchFamily="34" charset="0"/>
                        </a:rPr>
                        <a:t>Van </a:t>
                      </a:r>
                      <a:r>
                        <a:rPr lang="en-ZA" sz="1400" dirty="0" err="1">
                          <a:solidFill>
                            <a:schemeClr val="tx1"/>
                          </a:solidFill>
                          <a:latin typeface="Century Gothic" panose="020B0502020202020204" pitchFamily="34" charset="0"/>
                        </a:rPr>
                        <a:t>Wyksdorp</a:t>
                      </a:r>
                      <a:endParaRPr lang="en-ZA" sz="1400" dirty="0">
                        <a:solidFill>
                          <a:schemeClr val="tx1"/>
                        </a:solidFill>
                        <a:latin typeface="Century Gothic" panose="020B0502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err="1">
                          <a:solidFill>
                            <a:schemeClr val="tx1"/>
                          </a:solidFill>
                          <a:latin typeface="Century Gothic" panose="020B0502020202020204" pitchFamily="34" charset="0"/>
                        </a:rPr>
                        <a:t>Erf</a:t>
                      </a:r>
                      <a:r>
                        <a:rPr lang="en-ZA" sz="1400" dirty="0">
                          <a:solidFill>
                            <a:schemeClr val="tx1"/>
                          </a:solidFill>
                          <a:latin typeface="Century Gothic" panose="020B0502020202020204" pitchFamily="34" charset="0"/>
                        </a:rPr>
                        <a:t> 110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Century Gothic" panose="020B0502020202020204" pitchFamily="34" charset="0"/>
                        </a:rPr>
                        <a:t>37</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Century Gothic" panose="020B0502020202020204" pitchFamily="34" charset="0"/>
                        </a:rPr>
                        <a:t>3</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Century Gothic" panose="020B0502020202020204" pitchFamily="34" charset="0"/>
                        </a:rPr>
                        <a:t>8</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Century Gothic" panose="020B0502020202020204" pitchFamily="34" charset="0"/>
                        </a:rPr>
                        <a:t>37</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450748">
                <a:tc>
                  <a:txBody>
                    <a:bodyPr/>
                    <a:lstStyle/>
                    <a:p>
                      <a:r>
                        <a:rPr lang="en-ZA" sz="1400" dirty="0">
                          <a:solidFill>
                            <a:schemeClr val="tx1"/>
                          </a:solidFill>
                          <a:latin typeface="Century Gothic" panose="020B0502020202020204" pitchFamily="34" charset="0"/>
                        </a:rPr>
                        <a:t>6.</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ZA" sz="1400" dirty="0" err="1">
                          <a:solidFill>
                            <a:schemeClr val="tx1"/>
                          </a:solidFill>
                          <a:latin typeface="Century Gothic" panose="020B0502020202020204" pitchFamily="34" charset="0"/>
                        </a:rPr>
                        <a:t>Zoar</a:t>
                      </a:r>
                      <a:endParaRPr lang="en-ZA" sz="1400" dirty="0">
                        <a:solidFill>
                          <a:schemeClr val="tx1"/>
                        </a:solidFill>
                        <a:latin typeface="Century Gothic" panose="020B0502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ZA" sz="1400" dirty="0" err="1">
                          <a:solidFill>
                            <a:schemeClr val="tx1"/>
                          </a:solidFill>
                          <a:latin typeface="Century Gothic" panose="020B0502020202020204" pitchFamily="34" charset="0"/>
                        </a:rPr>
                        <a:t>Karoolande</a:t>
                      </a:r>
                      <a:endParaRPr lang="en-ZA" sz="1400" dirty="0">
                        <a:solidFill>
                          <a:schemeClr val="tx1"/>
                        </a:solidFill>
                        <a:latin typeface="Century Gothic" panose="020B0502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ZA" sz="1400" dirty="0">
                          <a:solidFill>
                            <a:schemeClr val="tx1"/>
                          </a:solidFill>
                          <a:latin typeface="Century Gothic" panose="020B0502020202020204" pitchFamily="34" charset="0"/>
                        </a:rPr>
                        <a:t>65</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ZA" sz="1400" dirty="0">
                          <a:solidFill>
                            <a:schemeClr val="tx1"/>
                          </a:solidFill>
                          <a:latin typeface="Century Gothic" panose="020B0502020202020204" pitchFamily="34" charset="0"/>
                        </a:rPr>
                        <a:t>6</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ZA" sz="1400" dirty="0">
                          <a:solidFill>
                            <a:schemeClr val="tx1"/>
                          </a:solidFill>
                          <a:latin typeface="Century Gothic" panose="020B0502020202020204" pitchFamily="34" charset="0"/>
                        </a:rPr>
                        <a:t>12</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ZA" sz="1400" dirty="0">
                          <a:solidFill>
                            <a:schemeClr val="tx1"/>
                          </a:solidFill>
                          <a:latin typeface="Century Gothic" panose="020B0502020202020204" pitchFamily="34" charset="0"/>
                        </a:rPr>
                        <a:t>65</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6"/>
                  </a:ext>
                </a:extLst>
              </a:tr>
              <a:tr h="450748">
                <a:tc>
                  <a:txBody>
                    <a:bodyPr/>
                    <a:lstStyle/>
                    <a:p>
                      <a:r>
                        <a:rPr lang="en-ZA" sz="1400" dirty="0">
                          <a:solidFill>
                            <a:schemeClr val="tx1"/>
                          </a:solidFill>
                          <a:latin typeface="Century Gothic" panose="020B0502020202020204" pitchFamily="34" charset="0"/>
                        </a:rPr>
                        <a:t>7.</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ZA" sz="1400" dirty="0" err="1">
                          <a:solidFill>
                            <a:schemeClr val="tx1"/>
                          </a:solidFill>
                          <a:latin typeface="Century Gothic" panose="020B0502020202020204" pitchFamily="34" charset="0"/>
                        </a:rPr>
                        <a:t>Calitzdorp</a:t>
                      </a:r>
                      <a:endParaRPr lang="en-ZA" sz="1400" dirty="0">
                        <a:solidFill>
                          <a:schemeClr val="tx1"/>
                        </a:solidFill>
                        <a:latin typeface="Century Gothic" panose="020B0502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err="1">
                          <a:solidFill>
                            <a:schemeClr val="tx1"/>
                          </a:solidFill>
                          <a:latin typeface="Century Gothic" panose="020B0502020202020204" pitchFamily="34" charset="0"/>
                        </a:rPr>
                        <a:t>Valentynskamp</a:t>
                      </a:r>
                      <a:endParaRPr lang="en-ZA" sz="1400" dirty="0">
                        <a:solidFill>
                          <a:schemeClr val="tx1"/>
                        </a:solidFill>
                        <a:latin typeface="Century Gothic" panose="020B0502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Century Gothic" panose="020B0502020202020204" pitchFamily="34" charset="0"/>
                        </a:rPr>
                        <a:t>45</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Century Gothic" panose="020B0502020202020204" pitchFamily="34" charset="0"/>
                        </a:rPr>
                        <a:t>5</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Century Gothic" panose="020B0502020202020204" pitchFamily="34" charset="0"/>
                        </a:rPr>
                        <a:t>9</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Century Gothic" panose="020B0502020202020204" pitchFamily="34" charset="0"/>
                        </a:rPr>
                        <a:t>45</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r h="450748">
                <a:tc>
                  <a:txBody>
                    <a:bodyPr/>
                    <a:lstStyle/>
                    <a:p>
                      <a:endParaRPr lang="en-ZA" sz="1400" dirty="0">
                        <a:solidFill>
                          <a:schemeClr val="tx1"/>
                        </a:solidFill>
                        <a:latin typeface="Century Gothic" panose="020B0502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400" dirty="0">
                          <a:solidFill>
                            <a:schemeClr val="tx1"/>
                          </a:solidFill>
                          <a:latin typeface="Century Gothic" panose="020B0502020202020204" pitchFamily="34" charset="0"/>
                        </a:rPr>
                        <a:t>TOTSL</a:t>
                      </a:r>
                      <a:endParaRPr lang="en-ZA" sz="1400" dirty="0">
                        <a:solidFill>
                          <a:schemeClr val="tx1"/>
                        </a:solidFill>
                        <a:latin typeface="Century Gothic" panose="020B0502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solidFill>
                          <a:schemeClr val="tx1"/>
                        </a:solidFill>
                        <a:latin typeface="Century Gothic" panose="020B0502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400" dirty="0">
                          <a:solidFill>
                            <a:schemeClr val="tx1"/>
                          </a:solidFill>
                          <a:latin typeface="Century Gothic" panose="020B0502020202020204" pitchFamily="34" charset="0"/>
                        </a:rPr>
                        <a:t>338</a:t>
                      </a:r>
                      <a:endParaRPr lang="en-ZA" sz="1400" dirty="0">
                        <a:solidFill>
                          <a:schemeClr val="tx1"/>
                        </a:solidFill>
                        <a:latin typeface="Century Gothic" panose="020B0502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solidFill>
                          <a:schemeClr val="tx1"/>
                        </a:solidFill>
                        <a:latin typeface="Century Gothic" panose="020B0502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solidFill>
                          <a:schemeClr val="tx1"/>
                        </a:solidFill>
                        <a:latin typeface="Century Gothic" panose="020B0502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solidFill>
                          <a:schemeClr val="tx1"/>
                        </a:solidFill>
                        <a:latin typeface="Century Gothic" panose="020B0502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32464367"/>
                  </a:ext>
                </a:extLst>
              </a:tr>
            </a:tbl>
          </a:graphicData>
        </a:graphic>
      </p:graphicFrame>
      <p:sp>
        <p:nvSpPr>
          <p:cNvPr id="5" name="Rectangle 4">
            <a:extLst>
              <a:ext uri="{FF2B5EF4-FFF2-40B4-BE49-F238E27FC236}">
                <a16:creationId xmlns:a16="http://schemas.microsoft.com/office/drawing/2014/main" id="{A2093C86-C81B-4785-B535-233F20C228C4}"/>
              </a:ext>
            </a:extLst>
          </p:cNvPr>
          <p:cNvSpPr/>
          <p:nvPr/>
        </p:nvSpPr>
        <p:spPr>
          <a:xfrm>
            <a:off x="16690" y="0"/>
            <a:ext cx="9144000" cy="1178350"/>
          </a:xfrm>
          <a:prstGeom prst="rect">
            <a:avLst/>
          </a:pr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path path="circle">
              <a:fillToRect l="50000" t="50000" r="50000" b="50000"/>
            </a:path>
            <a:tileRect/>
          </a:gradFill>
          <a:ln>
            <a:noFill/>
          </a:ln>
        </p:spPr>
        <p:style>
          <a:lnRef idx="2">
            <a:schemeClr val="dk1"/>
          </a:lnRef>
          <a:fillRef idx="1">
            <a:schemeClr val="lt1"/>
          </a:fillRef>
          <a:effectRef idx="0">
            <a:schemeClr val="dk1"/>
          </a:effectRef>
          <a:fontRef idx="minor">
            <a:schemeClr val="dk1"/>
          </a:fontRef>
        </p:style>
        <p:txBody>
          <a:bodyPr rtlCol="0" anchor="ctr"/>
          <a:lstStyle/>
          <a:p>
            <a:pPr algn="l"/>
            <a:r>
              <a:rPr lang="en-GB" sz="2800" dirty="0">
                <a:solidFill>
                  <a:schemeClr val="bg1"/>
                </a:solidFill>
                <a:latin typeface="Calibri" panose="020F0502020204030204" pitchFamily="34" charset="0"/>
              </a:rPr>
              <a:t>INFORMAL HUMAN SETTLEMENTS </a:t>
            </a:r>
          </a:p>
        </p:txBody>
      </p:sp>
      <p:pic>
        <p:nvPicPr>
          <p:cNvPr id="6" name="Picture 3">
            <a:extLst>
              <a:ext uri="{FF2B5EF4-FFF2-40B4-BE49-F238E27FC236}">
                <a16:creationId xmlns:a16="http://schemas.microsoft.com/office/drawing/2014/main" id="{F7057C75-79DA-4F71-98D6-D56B81988D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74979" y="-59170"/>
            <a:ext cx="3115697" cy="945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77274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302000" y="6267449"/>
            <a:ext cx="2413000" cy="461665"/>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Calibri"/>
              </a:rPr>
              <a:t>ings</a:t>
            </a:r>
          </a:p>
        </p:txBody>
      </p:sp>
      <p:sp>
        <p:nvSpPr>
          <p:cNvPr id="11" name="TextBox 10"/>
          <p:cNvSpPr txBox="1"/>
          <p:nvPr/>
        </p:nvSpPr>
        <p:spPr>
          <a:xfrm>
            <a:off x="-89281" y="5765617"/>
            <a:ext cx="6299962" cy="61555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ZA" sz="34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Inspiring Innovative  Competence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E1B11529-1831-4B80-A0D8-250439B28492}" type="datetime3">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t>28 September 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899D642-E07A-654B-84DD-E90C11A5A8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409BD2C7-1D74-4346-8117-31A9FEAF4C37}"/>
              </a:ext>
            </a:extLst>
          </p:cNvPr>
          <p:cNvSpPr/>
          <p:nvPr/>
        </p:nvSpPr>
        <p:spPr>
          <a:xfrm>
            <a:off x="16690" y="0"/>
            <a:ext cx="9144000" cy="1178350"/>
          </a:xfrm>
          <a:prstGeom prst="rect">
            <a:avLst/>
          </a:pr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path path="circle">
              <a:fillToRect l="50000" t="50000" r="50000" b="50000"/>
            </a:path>
            <a:tileRect/>
          </a:gradFill>
          <a:ln>
            <a:noFill/>
          </a:ln>
        </p:spPr>
        <p:style>
          <a:lnRef idx="2">
            <a:schemeClr val="dk1"/>
          </a:lnRef>
          <a:fillRef idx="1">
            <a:schemeClr val="lt1"/>
          </a:fillRef>
          <a:effectRef idx="0">
            <a:schemeClr val="dk1"/>
          </a:effectRef>
          <a:fontRef idx="minor">
            <a:schemeClr val="dk1"/>
          </a:fontRef>
        </p:style>
        <p:txBody>
          <a:bodyPr rtlCol="0" anchor="ctr"/>
          <a:lstStyle/>
          <a:p>
            <a:pPr algn="l"/>
            <a:r>
              <a:rPr lang="en-GB" sz="2800" dirty="0">
                <a:solidFill>
                  <a:schemeClr val="bg1"/>
                </a:solidFill>
                <a:latin typeface="Calibri" panose="020F0502020204030204" pitchFamily="34" charset="0"/>
              </a:rPr>
              <a:t>SERVICE DELIVERY CHALLENGES</a:t>
            </a:r>
          </a:p>
        </p:txBody>
      </p:sp>
      <p:sp>
        <p:nvSpPr>
          <p:cNvPr id="7" name="Title 1">
            <a:extLst>
              <a:ext uri="{FF2B5EF4-FFF2-40B4-BE49-F238E27FC236}">
                <a16:creationId xmlns:a16="http://schemas.microsoft.com/office/drawing/2014/main" id="{8710116E-9368-4E61-85F2-77F6D8934F13}"/>
              </a:ext>
            </a:extLst>
          </p:cNvPr>
          <p:cNvSpPr txBox="1">
            <a:spLocks/>
          </p:cNvSpPr>
          <p:nvPr/>
        </p:nvSpPr>
        <p:spPr>
          <a:xfrm>
            <a:off x="-63500" y="-93201"/>
            <a:ext cx="5714999" cy="103827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ZA" sz="3600" dirty="0">
              <a:solidFill>
                <a:schemeClr val="bg1"/>
              </a:solidFill>
              <a:latin typeface="Calibri" panose="020F0502020204030204" pitchFamily="34" charset="0"/>
            </a:endParaRPr>
          </a:p>
        </p:txBody>
      </p:sp>
      <p:pic>
        <p:nvPicPr>
          <p:cNvPr id="2" name="Picture 3">
            <a:extLst>
              <a:ext uri="{FF2B5EF4-FFF2-40B4-BE49-F238E27FC236}">
                <a16:creationId xmlns:a16="http://schemas.microsoft.com/office/drawing/2014/main" id="{90E1FB84-92D5-4466-8CFD-39CBEDFFF4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4899" y="0"/>
            <a:ext cx="3115697" cy="945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B33454A8-BE3D-4604-94DA-94BF456ED676}"/>
              </a:ext>
            </a:extLst>
          </p:cNvPr>
          <p:cNvSpPr txBox="1"/>
          <p:nvPr/>
        </p:nvSpPr>
        <p:spPr>
          <a:xfrm>
            <a:off x="490581" y="1566080"/>
            <a:ext cx="8196219" cy="830997"/>
          </a:xfrm>
          <a:prstGeom prst="rect">
            <a:avLst/>
          </a:prstGeom>
          <a:noFill/>
        </p:spPr>
        <p:txBody>
          <a:bodyPr wrap="square">
            <a:spAutoFit/>
          </a:bodyPr>
          <a:lstStyle/>
          <a:p>
            <a:pPr marL="457200" indent="-457200">
              <a:spcBef>
                <a:spcPct val="0"/>
              </a:spcBef>
              <a:buFontTx/>
              <a:buAutoNum type="arabicPeriod"/>
              <a:defRPr/>
            </a:pPr>
            <a:endParaRPr lang="en-ZA" sz="2400" b="1" dirty="0"/>
          </a:p>
          <a:p>
            <a:pPr marL="457200" marR="0" lvl="0" indent="-457200" algn="l" defTabSz="457200" rtl="0" eaLnBrk="1" fontAlgn="auto" latinLnBrk="0" hangingPunct="1">
              <a:lnSpc>
                <a:spcPct val="100000"/>
              </a:lnSpc>
              <a:spcBef>
                <a:spcPct val="0"/>
              </a:spcBef>
              <a:spcAft>
                <a:spcPts val="0"/>
              </a:spcAft>
              <a:buClrTx/>
              <a:buSzTx/>
              <a:buFontTx/>
              <a:buAutoNum type="arabicPeriod"/>
              <a:tabLst/>
              <a:defRPr/>
            </a:pPr>
            <a:endParaRPr kumimoji="0" lang="en-ZA" sz="2400" b="0" i="0" u="none" strike="noStrike" kern="1200" cap="none" spc="0" normalizeH="0" baseline="0" noProof="0" dirty="0">
              <a:ln>
                <a:noFill/>
              </a:ln>
              <a:effectLst/>
              <a:uLnTx/>
              <a:uFillTx/>
              <a:latin typeface="Calibri" panose="020F0502020204030204" pitchFamily="34" charset="0"/>
              <a:ea typeface="+mn-ea"/>
              <a:cs typeface="+mn-cs"/>
            </a:endParaRPr>
          </a:p>
        </p:txBody>
      </p:sp>
      <p:sp>
        <p:nvSpPr>
          <p:cNvPr id="12" name="TextBox 11">
            <a:extLst>
              <a:ext uri="{FF2B5EF4-FFF2-40B4-BE49-F238E27FC236}">
                <a16:creationId xmlns:a16="http://schemas.microsoft.com/office/drawing/2014/main" id="{915D413B-580C-4A92-8E26-F2C6AF147E83}"/>
              </a:ext>
            </a:extLst>
          </p:cNvPr>
          <p:cNvSpPr txBox="1"/>
          <p:nvPr/>
        </p:nvSpPr>
        <p:spPr>
          <a:xfrm>
            <a:off x="16690" y="1178350"/>
            <a:ext cx="9127310" cy="5078313"/>
          </a:xfrm>
          <a:prstGeom prst="rect">
            <a:avLst/>
          </a:prstGeom>
          <a:noFill/>
        </p:spPr>
        <p:txBody>
          <a:bodyPr wrap="square">
            <a:spAutoFit/>
          </a:bodyPr>
          <a:lstStyle/>
          <a:p>
            <a:pPr algn="ctr" defTabSz="342900">
              <a:spcBef>
                <a:spcPct val="0"/>
              </a:spcBef>
              <a:defRPr/>
            </a:pPr>
            <a:r>
              <a:rPr lang="en-ZA" b="1" u="sng" dirty="0">
                <a:latin typeface="Calibri" panose="020F0502020204030204" pitchFamily="34" charset="0"/>
              </a:rPr>
              <a:t>ELECTRICAL AND MECHANICAL</a:t>
            </a:r>
            <a:endParaRPr lang="en-ZA" dirty="0">
              <a:latin typeface="Calibri" panose="020F0502020204030204" pitchFamily="34" charset="0"/>
            </a:endParaRPr>
          </a:p>
          <a:p>
            <a:pPr marL="257175" indent="-257175" defTabSz="342900">
              <a:spcBef>
                <a:spcPct val="0"/>
              </a:spcBef>
              <a:buFont typeface="Wingdings" panose="05000000000000000000" pitchFamily="2" charset="2"/>
              <a:buChar char="v"/>
              <a:defRPr/>
            </a:pPr>
            <a:r>
              <a:rPr lang="en-ZA" dirty="0">
                <a:latin typeface="+mj-lt"/>
              </a:rPr>
              <a:t>Vegetation Management </a:t>
            </a:r>
          </a:p>
          <a:p>
            <a:pPr defTabSz="342900">
              <a:spcBef>
                <a:spcPct val="0"/>
              </a:spcBef>
              <a:defRPr/>
            </a:pPr>
            <a:endParaRPr lang="en-ZA" dirty="0">
              <a:latin typeface="+mj-lt"/>
            </a:endParaRPr>
          </a:p>
          <a:p>
            <a:pPr marL="257175" indent="-257175" defTabSz="342900">
              <a:spcBef>
                <a:spcPct val="0"/>
              </a:spcBef>
              <a:buFont typeface="Wingdings" panose="05000000000000000000" pitchFamily="2" charset="2"/>
              <a:buChar char="v"/>
              <a:defRPr/>
            </a:pPr>
            <a:r>
              <a:rPr lang="en-ZA" dirty="0">
                <a:latin typeface="+mj-lt"/>
              </a:rPr>
              <a:t>Meter Tempering</a:t>
            </a:r>
          </a:p>
          <a:p>
            <a:pPr marL="257175" indent="-257175" defTabSz="342900">
              <a:spcBef>
                <a:spcPct val="0"/>
              </a:spcBef>
              <a:buFont typeface="Wingdings" panose="05000000000000000000" pitchFamily="2" charset="2"/>
              <a:buChar char="v"/>
              <a:defRPr/>
            </a:pPr>
            <a:endParaRPr lang="en-ZA" dirty="0">
              <a:latin typeface="+mj-lt"/>
            </a:endParaRPr>
          </a:p>
          <a:p>
            <a:pPr marL="257175" indent="-257175">
              <a:spcBef>
                <a:spcPct val="0"/>
              </a:spcBef>
              <a:buFont typeface="Wingdings" panose="05000000000000000000" pitchFamily="2" charset="2"/>
              <a:buChar char="v"/>
              <a:defRPr/>
            </a:pPr>
            <a:r>
              <a:rPr lang="en-GB" dirty="0">
                <a:latin typeface="+mj-lt"/>
              </a:rPr>
              <a:t>Entire LV network in Ladismith town is in very old and in bad condition. It will be highly recommended that the overhead network should be replaced with an underground cable network. That will reduce wind damage</a:t>
            </a:r>
          </a:p>
          <a:p>
            <a:pPr>
              <a:spcBef>
                <a:spcPct val="0"/>
              </a:spcBef>
              <a:defRPr/>
            </a:pPr>
            <a:endParaRPr lang="en-GB" dirty="0">
              <a:latin typeface="+mj-lt"/>
            </a:endParaRPr>
          </a:p>
          <a:p>
            <a:pPr marL="257175" indent="-257175">
              <a:spcBef>
                <a:spcPct val="0"/>
              </a:spcBef>
              <a:buFont typeface="Wingdings" panose="05000000000000000000" pitchFamily="2" charset="2"/>
              <a:buChar char="v"/>
              <a:defRPr/>
            </a:pPr>
            <a:r>
              <a:rPr lang="en-GB" dirty="0">
                <a:latin typeface="+mj-lt"/>
              </a:rPr>
              <a:t>80% of LV breakers need to be replaced due to age and none operation (it is dangerous because the breakers do not trip on a fault</a:t>
            </a:r>
          </a:p>
          <a:p>
            <a:pPr marL="257175" indent="-257175">
              <a:spcBef>
                <a:spcPct val="0"/>
              </a:spcBef>
              <a:buFont typeface="Wingdings" panose="05000000000000000000" pitchFamily="2" charset="2"/>
              <a:buChar char="v"/>
              <a:defRPr/>
            </a:pPr>
            <a:r>
              <a:rPr lang="en-GB" dirty="0">
                <a:latin typeface="+mj-lt"/>
              </a:rPr>
              <a:t>All pole mounted transformers should be equipped with drop-out fuses for isolation and protection</a:t>
            </a:r>
          </a:p>
          <a:p>
            <a:pPr marL="257175" indent="-257175">
              <a:spcBef>
                <a:spcPct val="0"/>
              </a:spcBef>
              <a:buFont typeface="Wingdings" panose="05000000000000000000" pitchFamily="2" charset="2"/>
              <a:buChar char="v"/>
              <a:defRPr/>
            </a:pPr>
            <a:r>
              <a:rPr lang="en-GB" dirty="0">
                <a:latin typeface="+mj-lt"/>
              </a:rPr>
              <a:t>All transformers that are leaking oil or have old silica gel need to be attended to and serviced</a:t>
            </a:r>
          </a:p>
          <a:p>
            <a:pPr>
              <a:spcBef>
                <a:spcPct val="0"/>
              </a:spcBef>
              <a:defRPr/>
            </a:pPr>
            <a:endParaRPr lang="en-ZA" dirty="0">
              <a:latin typeface="+mj-lt"/>
            </a:endParaRPr>
          </a:p>
          <a:p>
            <a:pPr marL="257175" indent="-257175" defTabSz="342900">
              <a:spcBef>
                <a:spcPct val="0"/>
              </a:spcBef>
              <a:buFont typeface="Wingdings" panose="05000000000000000000" pitchFamily="2" charset="2"/>
              <a:buChar char="v"/>
              <a:defRPr/>
            </a:pPr>
            <a:r>
              <a:rPr lang="en-ZA" dirty="0">
                <a:latin typeface="+mj-lt"/>
              </a:rPr>
              <a:t>Skills &amp; Staff shortage</a:t>
            </a:r>
          </a:p>
          <a:p>
            <a:pPr defTabSz="342900">
              <a:spcBef>
                <a:spcPct val="0"/>
              </a:spcBef>
              <a:defRPr/>
            </a:pPr>
            <a:endParaRPr lang="en-ZA" dirty="0">
              <a:latin typeface="+mj-lt"/>
            </a:endParaRPr>
          </a:p>
          <a:p>
            <a:pPr marL="257175" indent="-257175" defTabSz="342900">
              <a:spcBef>
                <a:spcPct val="0"/>
              </a:spcBef>
              <a:buFont typeface="Wingdings" panose="05000000000000000000" pitchFamily="2" charset="2"/>
              <a:buChar char="v"/>
              <a:defRPr/>
            </a:pPr>
            <a:r>
              <a:rPr lang="en-ZA" dirty="0">
                <a:latin typeface="+mj-lt"/>
              </a:rPr>
              <a:t>Energy losses</a:t>
            </a:r>
          </a:p>
        </p:txBody>
      </p:sp>
    </p:spTree>
    <p:extLst>
      <p:ext uri="{BB962C8B-B14F-4D97-AF65-F5344CB8AC3E}">
        <p14:creationId xmlns:p14="http://schemas.microsoft.com/office/powerpoint/2010/main" val="18464883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944"/>
            <a:ext cx="8229600" cy="1143000"/>
          </a:xfrm>
        </p:spPr>
        <p:txBody>
          <a:bodyPr/>
          <a:lstStyle/>
          <a:p>
            <a:r>
              <a:rPr lang="en-ZA" dirty="0"/>
              <a:t>Council items</a:t>
            </a:r>
          </a:p>
        </p:txBody>
      </p:sp>
      <p:sp>
        <p:nvSpPr>
          <p:cNvPr id="3" name="Content Placeholder 2"/>
          <p:cNvSpPr>
            <a:spLocks noGrp="1"/>
          </p:cNvSpPr>
          <p:nvPr>
            <p:ph idx="1"/>
          </p:nvPr>
        </p:nvSpPr>
        <p:spPr>
          <a:xfrm>
            <a:off x="457200" y="1178350"/>
            <a:ext cx="8229600" cy="4968419"/>
          </a:xfrm>
        </p:spPr>
        <p:txBody>
          <a:bodyPr>
            <a:normAutofit fontScale="77500" lnSpcReduction="20000"/>
          </a:bodyPr>
          <a:lstStyle/>
          <a:p>
            <a:pPr marL="400050" lvl="1" indent="0" defTabSz="257175">
              <a:lnSpc>
                <a:spcPct val="107000"/>
              </a:lnSpc>
              <a:buNone/>
              <a:defRPr/>
            </a:pPr>
            <a:endParaRPr lang="en-GB" sz="1500" dirty="0">
              <a:solidFill>
                <a:prstClr val="black"/>
              </a:solidFill>
            </a:endParaRPr>
          </a:p>
          <a:p>
            <a:pPr marL="628650" lvl="1" indent="-342900" defTabSz="342900">
              <a:lnSpc>
                <a:spcPct val="107000"/>
              </a:lnSpc>
              <a:buFont typeface="Wingdings" panose="05000000000000000000" pitchFamily="2" charset="2"/>
              <a:buChar char="v"/>
              <a:defRPr/>
            </a:pPr>
            <a:r>
              <a:rPr lang="en-GB" sz="2400" dirty="0">
                <a:solidFill>
                  <a:prstClr val="black"/>
                </a:solidFill>
                <a:latin typeface="+mj-lt"/>
              </a:rPr>
              <a:t>Public Private partnership – split metering to curb meter tampering</a:t>
            </a:r>
          </a:p>
          <a:p>
            <a:pPr marL="628650" lvl="1" indent="-342900" defTabSz="342900">
              <a:lnSpc>
                <a:spcPct val="107000"/>
              </a:lnSpc>
              <a:buFont typeface="Wingdings" panose="05000000000000000000" pitchFamily="2" charset="2"/>
              <a:buChar char="v"/>
              <a:defRPr/>
            </a:pPr>
            <a:r>
              <a:rPr lang="en-GB" sz="2400" dirty="0">
                <a:solidFill>
                  <a:prstClr val="black"/>
                </a:solidFill>
                <a:latin typeface="+mj-lt"/>
              </a:rPr>
              <a:t>By laws – way leaves for </a:t>
            </a:r>
          </a:p>
          <a:p>
            <a:pPr marL="1485900" lvl="3" indent="-342900" defTabSz="342900">
              <a:lnSpc>
                <a:spcPct val="107000"/>
              </a:lnSpc>
              <a:buFont typeface="Wingdings" panose="05000000000000000000" pitchFamily="2" charset="2"/>
              <a:buChar char="ü"/>
              <a:defRPr/>
            </a:pPr>
            <a:r>
              <a:rPr lang="en-GB" sz="2400" dirty="0" err="1">
                <a:solidFill>
                  <a:prstClr val="black"/>
                </a:solidFill>
                <a:latin typeface="+mj-lt"/>
              </a:rPr>
              <a:t>Tarriff</a:t>
            </a:r>
            <a:r>
              <a:rPr lang="en-GB" sz="2400" dirty="0">
                <a:solidFill>
                  <a:prstClr val="black"/>
                </a:solidFill>
                <a:latin typeface="+mj-lt"/>
              </a:rPr>
              <a:t> for line deviations and relook of </a:t>
            </a:r>
            <a:r>
              <a:rPr lang="en-GB" sz="2400" dirty="0" err="1">
                <a:solidFill>
                  <a:prstClr val="black"/>
                </a:solidFill>
                <a:latin typeface="+mj-lt"/>
              </a:rPr>
              <a:t>tarrifs</a:t>
            </a:r>
            <a:r>
              <a:rPr lang="en-GB" sz="2400" dirty="0">
                <a:solidFill>
                  <a:prstClr val="black"/>
                </a:solidFill>
                <a:latin typeface="+mj-lt"/>
              </a:rPr>
              <a:t> and prices </a:t>
            </a:r>
          </a:p>
          <a:p>
            <a:pPr marL="628650" lvl="1" indent="-342900" defTabSz="342900">
              <a:lnSpc>
                <a:spcPct val="107000"/>
              </a:lnSpc>
              <a:buFont typeface="Wingdings" panose="05000000000000000000" pitchFamily="2" charset="2"/>
              <a:buChar char="v"/>
              <a:defRPr/>
            </a:pPr>
            <a:r>
              <a:rPr lang="en-GB" sz="2400" dirty="0">
                <a:solidFill>
                  <a:prstClr val="black"/>
                </a:solidFill>
                <a:latin typeface="+mj-lt"/>
              </a:rPr>
              <a:t>Work flow system for new customers</a:t>
            </a:r>
          </a:p>
          <a:p>
            <a:pPr marL="628650" lvl="1" indent="-342900" defTabSz="342900">
              <a:lnSpc>
                <a:spcPct val="107000"/>
              </a:lnSpc>
              <a:spcBef>
                <a:spcPct val="20000"/>
              </a:spcBef>
              <a:buFont typeface="Wingdings" panose="05000000000000000000" pitchFamily="2" charset="2"/>
              <a:buChar char="v"/>
              <a:defRPr/>
            </a:pPr>
            <a:r>
              <a:rPr lang="en-GB" sz="2400" dirty="0">
                <a:solidFill>
                  <a:prstClr val="black"/>
                </a:solidFill>
                <a:latin typeface="+mj-lt"/>
              </a:rPr>
              <a:t>Procure a Cherry Picker and 1 Bakkie</a:t>
            </a:r>
          </a:p>
          <a:p>
            <a:pPr marL="628650" lvl="1" indent="-342900" defTabSz="342900">
              <a:lnSpc>
                <a:spcPct val="107000"/>
              </a:lnSpc>
              <a:buFont typeface="Wingdings" panose="05000000000000000000" pitchFamily="2" charset="2"/>
              <a:buChar char="v"/>
              <a:defRPr/>
            </a:pPr>
            <a:r>
              <a:rPr lang="en-GB" sz="2400" dirty="0">
                <a:solidFill>
                  <a:prstClr val="black"/>
                </a:solidFill>
                <a:latin typeface="+mj-lt"/>
              </a:rPr>
              <a:t>Training – trade testing  underway (NERSA Compliance)/MMC</a:t>
            </a:r>
          </a:p>
          <a:p>
            <a:pPr marL="628650" lvl="1" indent="-342900" defTabSz="342900">
              <a:lnSpc>
                <a:spcPct val="107000"/>
              </a:lnSpc>
              <a:spcBef>
                <a:spcPct val="20000"/>
              </a:spcBef>
              <a:buFont typeface="Wingdings" panose="05000000000000000000" pitchFamily="2" charset="2"/>
              <a:buChar char="v"/>
              <a:defRPr/>
            </a:pPr>
            <a:r>
              <a:rPr lang="en-GB" sz="2400" dirty="0">
                <a:solidFill>
                  <a:prstClr val="black"/>
                </a:solidFill>
                <a:latin typeface="+mj-lt"/>
              </a:rPr>
              <a:t>Switching of HV and MV- Training organized </a:t>
            </a:r>
          </a:p>
          <a:p>
            <a:pPr marL="628650" lvl="1" indent="-342900" defTabSz="342900">
              <a:lnSpc>
                <a:spcPct val="107000"/>
              </a:lnSpc>
              <a:buFont typeface="Wingdings" panose="05000000000000000000" pitchFamily="2" charset="2"/>
              <a:buChar char="v"/>
              <a:defRPr/>
            </a:pPr>
            <a:r>
              <a:rPr lang="en-GB" sz="2400" dirty="0">
                <a:solidFill>
                  <a:prstClr val="black"/>
                </a:solidFill>
                <a:latin typeface="+mj-lt"/>
              </a:rPr>
              <a:t>Appointment of a work co-ordinator to facilitate planned work and other projects</a:t>
            </a:r>
          </a:p>
          <a:p>
            <a:pPr marL="628650" lvl="1" indent="-342900" defTabSz="342900">
              <a:lnSpc>
                <a:spcPct val="107000"/>
              </a:lnSpc>
              <a:buFont typeface="Wingdings" panose="05000000000000000000" pitchFamily="2" charset="2"/>
              <a:buChar char="v"/>
              <a:defRPr/>
            </a:pPr>
            <a:r>
              <a:rPr lang="en-GB" sz="2400" dirty="0">
                <a:solidFill>
                  <a:prstClr val="black"/>
                </a:solidFill>
                <a:latin typeface="+mj-lt"/>
              </a:rPr>
              <a:t>Complaints Management /Collaborator System</a:t>
            </a:r>
          </a:p>
          <a:p>
            <a:pPr marL="0" lvl="1" indent="0" defTabSz="342900">
              <a:lnSpc>
                <a:spcPct val="107000"/>
              </a:lnSpc>
              <a:spcBef>
                <a:spcPct val="20000"/>
              </a:spcBef>
              <a:buNone/>
              <a:defRPr/>
            </a:pPr>
            <a:r>
              <a:rPr lang="en-GB" sz="2400" b="1" u="sng" dirty="0">
                <a:solidFill>
                  <a:prstClr val="black"/>
                </a:solidFill>
                <a:latin typeface="+mj-lt"/>
              </a:rPr>
              <a:t>STAFF RECRUITMENT REQUIREMENTS – FILLING OF CRITICAL VACANCIES</a:t>
            </a:r>
          </a:p>
          <a:p>
            <a:pPr lvl="1" indent="-457200" defTabSz="342900">
              <a:lnSpc>
                <a:spcPct val="107000"/>
              </a:lnSpc>
              <a:spcBef>
                <a:spcPct val="20000"/>
              </a:spcBef>
              <a:buFont typeface="Wingdings" panose="05000000000000000000" pitchFamily="2" charset="2"/>
              <a:buChar char="§"/>
              <a:defRPr/>
            </a:pPr>
            <a:r>
              <a:rPr lang="en-GB" sz="2400" dirty="0">
                <a:solidFill>
                  <a:prstClr val="black"/>
                </a:solidFill>
                <a:latin typeface="+mj-lt"/>
              </a:rPr>
              <a:t>2 Electrical Technicians </a:t>
            </a:r>
          </a:p>
          <a:p>
            <a:pPr lvl="1" indent="-457200" defTabSz="342900">
              <a:lnSpc>
                <a:spcPct val="107000"/>
              </a:lnSpc>
              <a:spcBef>
                <a:spcPct val="20000"/>
              </a:spcBef>
              <a:buFont typeface="Wingdings" panose="05000000000000000000" pitchFamily="2" charset="2"/>
              <a:buChar char="§"/>
              <a:defRPr/>
            </a:pPr>
            <a:r>
              <a:rPr lang="en-GB" sz="2400" dirty="0">
                <a:solidFill>
                  <a:prstClr val="black"/>
                </a:solidFill>
                <a:latin typeface="+mj-lt"/>
              </a:rPr>
              <a:t>Interns – 2 mechanical and 2 electrical</a:t>
            </a:r>
          </a:p>
          <a:p>
            <a:pPr lvl="1" indent="-457200" defTabSz="342900">
              <a:lnSpc>
                <a:spcPct val="107000"/>
              </a:lnSpc>
              <a:spcBef>
                <a:spcPct val="20000"/>
              </a:spcBef>
              <a:buFont typeface="Wingdings" panose="05000000000000000000" pitchFamily="2" charset="2"/>
              <a:buChar char="§"/>
              <a:defRPr/>
            </a:pPr>
            <a:r>
              <a:rPr lang="en-GB" sz="2400" dirty="0">
                <a:solidFill>
                  <a:prstClr val="black"/>
                </a:solidFill>
                <a:latin typeface="+mj-lt"/>
              </a:rPr>
              <a:t>1X Mechanical Assistant for </a:t>
            </a:r>
            <a:r>
              <a:rPr lang="en-GB" sz="2400" dirty="0" err="1">
                <a:solidFill>
                  <a:prstClr val="black"/>
                </a:solidFill>
                <a:latin typeface="+mj-lt"/>
              </a:rPr>
              <a:t>Calitzdorp</a:t>
            </a:r>
            <a:r>
              <a:rPr lang="en-GB" sz="2400" dirty="0">
                <a:solidFill>
                  <a:prstClr val="black"/>
                </a:solidFill>
                <a:latin typeface="+mj-lt"/>
              </a:rPr>
              <a:t> </a:t>
            </a:r>
          </a:p>
          <a:p>
            <a:pPr lvl="1" indent="-457200" defTabSz="342900">
              <a:lnSpc>
                <a:spcPct val="107000"/>
              </a:lnSpc>
              <a:spcBef>
                <a:spcPct val="20000"/>
              </a:spcBef>
              <a:buFont typeface="Wingdings" panose="05000000000000000000" pitchFamily="2" charset="2"/>
              <a:buChar char="§"/>
              <a:defRPr/>
            </a:pPr>
            <a:r>
              <a:rPr lang="en-GB" sz="2400" dirty="0">
                <a:solidFill>
                  <a:prstClr val="black"/>
                </a:solidFill>
                <a:latin typeface="+mj-lt"/>
              </a:rPr>
              <a:t>1x Mechanical Artisan for Ladismith</a:t>
            </a:r>
          </a:p>
          <a:p>
            <a:pPr marL="685800" lvl="1" defTabSz="257175">
              <a:lnSpc>
                <a:spcPct val="107000"/>
              </a:lnSpc>
              <a:buFont typeface="Wingdings" panose="05000000000000000000" pitchFamily="2" charset="2"/>
              <a:buChar char="v"/>
              <a:defRPr/>
            </a:pPr>
            <a:endParaRPr lang="en-GB" sz="2400" dirty="0">
              <a:solidFill>
                <a:prstClr val="black"/>
              </a:solidFill>
            </a:endParaRPr>
          </a:p>
          <a:p>
            <a:endParaRPr lang="en-ZA" dirty="0"/>
          </a:p>
        </p:txBody>
      </p:sp>
      <p:sp>
        <p:nvSpPr>
          <p:cNvPr id="4" name="Date Placeholder 3"/>
          <p:cNvSpPr>
            <a:spLocks noGrp="1"/>
          </p:cNvSpPr>
          <p:nvPr>
            <p:ph type="dt" sz="half" idx="10"/>
          </p:nvPr>
        </p:nvSpPr>
        <p:spPr/>
        <p:txBody>
          <a:bodyPr/>
          <a:lstStyle/>
          <a:p>
            <a:fld id="{16AE0FE4-0363-40E1-88C0-636B2F072D06}" type="datetime3">
              <a:rPr lang="en-US" smtClean="0"/>
              <a:t>28 September 2021</a:t>
            </a:fld>
            <a:endParaRPr lang="en-US" dirty="0"/>
          </a:p>
        </p:txBody>
      </p:sp>
      <p:sp>
        <p:nvSpPr>
          <p:cNvPr id="5" name="Slide Number Placeholder 4"/>
          <p:cNvSpPr>
            <a:spLocks noGrp="1"/>
          </p:cNvSpPr>
          <p:nvPr>
            <p:ph type="sldNum" sz="quarter" idx="12"/>
          </p:nvPr>
        </p:nvSpPr>
        <p:spPr/>
        <p:txBody>
          <a:bodyPr/>
          <a:lstStyle/>
          <a:p>
            <a:fld id="{9899D642-E07A-654B-84DD-E90C11A5A82B}" type="slidenum">
              <a:rPr lang="en-US" smtClean="0"/>
              <a:t>17</a:t>
            </a:fld>
            <a:endParaRPr lang="en-US" dirty="0"/>
          </a:p>
        </p:txBody>
      </p:sp>
      <p:sp>
        <p:nvSpPr>
          <p:cNvPr id="7" name="Rectangle 6">
            <a:extLst>
              <a:ext uri="{FF2B5EF4-FFF2-40B4-BE49-F238E27FC236}">
                <a16:creationId xmlns:a16="http://schemas.microsoft.com/office/drawing/2014/main" id="{C5CD2AD8-0DBE-47AC-8539-7E94E59441DA}"/>
              </a:ext>
            </a:extLst>
          </p:cNvPr>
          <p:cNvSpPr/>
          <p:nvPr/>
        </p:nvSpPr>
        <p:spPr>
          <a:xfrm>
            <a:off x="0" y="0"/>
            <a:ext cx="9144000" cy="1178350"/>
          </a:xfrm>
          <a:prstGeom prst="rect">
            <a:avLst/>
          </a:pr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path path="circle">
              <a:fillToRect l="50000" t="50000" r="50000" b="50000"/>
            </a:path>
            <a:tileRect/>
          </a:gradFill>
          <a:ln>
            <a:noFill/>
          </a:ln>
        </p:spPr>
        <p:style>
          <a:lnRef idx="2">
            <a:schemeClr val="dk1"/>
          </a:lnRef>
          <a:fillRef idx="1">
            <a:schemeClr val="lt1"/>
          </a:fillRef>
          <a:effectRef idx="0">
            <a:schemeClr val="dk1"/>
          </a:effectRef>
          <a:fontRef idx="minor">
            <a:schemeClr val="dk1"/>
          </a:fontRef>
        </p:style>
        <p:txBody>
          <a:bodyPr rtlCol="0" anchor="ctr"/>
          <a:lstStyle/>
          <a:p>
            <a:pPr algn="l"/>
            <a:r>
              <a:rPr lang="en-GB" sz="2800" dirty="0">
                <a:solidFill>
                  <a:schemeClr val="bg1"/>
                </a:solidFill>
                <a:latin typeface="Calibri" panose="020F0502020204030204" pitchFamily="34" charset="0"/>
              </a:rPr>
              <a:t>INTERVENTIONS: ELECTRICAL AND </a:t>
            </a:r>
          </a:p>
          <a:p>
            <a:pPr algn="l"/>
            <a:r>
              <a:rPr lang="en-GB" sz="2800" dirty="0">
                <a:solidFill>
                  <a:schemeClr val="bg1"/>
                </a:solidFill>
                <a:latin typeface="Calibri" panose="020F0502020204030204" pitchFamily="34" charset="0"/>
              </a:rPr>
              <a:t>MECHANICAL SERVICES</a:t>
            </a:r>
          </a:p>
        </p:txBody>
      </p:sp>
      <p:pic>
        <p:nvPicPr>
          <p:cNvPr id="8" name="Picture 3">
            <a:extLst>
              <a:ext uri="{FF2B5EF4-FFF2-40B4-BE49-F238E27FC236}">
                <a16:creationId xmlns:a16="http://schemas.microsoft.com/office/drawing/2014/main" id="{FD0F8BDC-1F20-4A2F-92BD-ED8B6B7AB6F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78627" y="0"/>
            <a:ext cx="2336773" cy="866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27224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100" b="1" dirty="0">
                <a:solidFill>
                  <a:srgbClr val="003399"/>
                </a:solidFill>
                <a:latin typeface="Century Gothic" pitchFamily="34" charset="0"/>
              </a:rPr>
              <a:t>Challenges:</a:t>
            </a:r>
            <a:endParaRPr lang="en-ZA" dirty="0"/>
          </a:p>
        </p:txBody>
      </p:sp>
      <p:sp>
        <p:nvSpPr>
          <p:cNvPr id="3" name="Content Placeholder 2"/>
          <p:cNvSpPr>
            <a:spLocks noGrp="1"/>
          </p:cNvSpPr>
          <p:nvPr>
            <p:ph idx="1"/>
          </p:nvPr>
        </p:nvSpPr>
        <p:spPr/>
        <p:txBody>
          <a:bodyPr/>
          <a:lstStyle/>
          <a:p>
            <a:pPr marL="0" indent="0" defTabSz="342900">
              <a:buNone/>
            </a:pPr>
            <a:endParaRPr lang="en-ZA" sz="1350" b="1" dirty="0">
              <a:solidFill>
                <a:prstClr val="black"/>
              </a:solidFill>
              <a:latin typeface="Century Gothic" pitchFamily="34" charset="0"/>
            </a:endParaRPr>
          </a:p>
          <a:p>
            <a:pPr marL="214313" indent="-214313" defTabSz="342900"/>
            <a:endParaRPr lang="en-ZA" sz="1350" dirty="0">
              <a:solidFill>
                <a:prstClr val="black"/>
              </a:solidFill>
              <a:latin typeface="Century Gothic" pitchFamily="34" charset="0"/>
            </a:endParaRPr>
          </a:p>
          <a:p>
            <a:pPr marL="0" indent="0">
              <a:buNone/>
            </a:pPr>
            <a:endParaRPr lang="en-ZA" dirty="0"/>
          </a:p>
        </p:txBody>
      </p:sp>
      <p:graphicFrame>
        <p:nvGraphicFramePr>
          <p:cNvPr id="5" name="Diagram 4"/>
          <p:cNvGraphicFramePr/>
          <p:nvPr/>
        </p:nvGraphicFramePr>
        <p:xfrm>
          <a:off x="560232" y="1906073"/>
          <a:ext cx="7736982" cy="35838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a:extLst>
              <a:ext uri="{FF2B5EF4-FFF2-40B4-BE49-F238E27FC236}">
                <a16:creationId xmlns:a16="http://schemas.microsoft.com/office/drawing/2014/main" id="{37EA9AC7-4BB8-4027-9610-DC2C9FB36B13}"/>
              </a:ext>
            </a:extLst>
          </p:cNvPr>
          <p:cNvSpPr/>
          <p:nvPr/>
        </p:nvSpPr>
        <p:spPr>
          <a:xfrm>
            <a:off x="16690" y="0"/>
            <a:ext cx="9144000" cy="1178350"/>
          </a:xfrm>
          <a:prstGeom prst="rect">
            <a:avLst/>
          </a:pr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path path="circle">
              <a:fillToRect l="50000" t="50000" r="50000" b="50000"/>
            </a:path>
            <a:tileRect/>
          </a:gradFill>
          <a:ln>
            <a:noFill/>
          </a:ln>
        </p:spPr>
        <p:style>
          <a:lnRef idx="2">
            <a:schemeClr val="dk1"/>
          </a:lnRef>
          <a:fillRef idx="1">
            <a:schemeClr val="lt1"/>
          </a:fillRef>
          <a:effectRef idx="0">
            <a:schemeClr val="dk1"/>
          </a:effectRef>
          <a:fontRef idx="minor">
            <a:schemeClr val="dk1"/>
          </a:fontRef>
        </p:style>
        <p:txBody>
          <a:bodyPr rtlCol="0" anchor="ctr"/>
          <a:lstStyle/>
          <a:p>
            <a:pPr algn="l"/>
            <a:r>
              <a:rPr lang="en-GB" sz="2800" dirty="0">
                <a:solidFill>
                  <a:schemeClr val="bg1"/>
                </a:solidFill>
                <a:latin typeface="Calibri" panose="020F0502020204030204" pitchFamily="34" charset="0"/>
              </a:rPr>
              <a:t>SERVICE DELIVERY CHALLENGES: </a:t>
            </a:r>
          </a:p>
          <a:p>
            <a:pPr algn="l"/>
            <a:r>
              <a:rPr lang="en-GB" sz="2800" dirty="0">
                <a:solidFill>
                  <a:schemeClr val="bg1"/>
                </a:solidFill>
                <a:latin typeface="Calibri" panose="020F0502020204030204" pitchFamily="34" charset="0"/>
              </a:rPr>
              <a:t>TECHNICAL SERVICES</a:t>
            </a:r>
          </a:p>
        </p:txBody>
      </p:sp>
      <p:pic>
        <p:nvPicPr>
          <p:cNvPr id="7" name="Picture 3">
            <a:extLst>
              <a:ext uri="{FF2B5EF4-FFF2-40B4-BE49-F238E27FC236}">
                <a16:creationId xmlns:a16="http://schemas.microsoft.com/office/drawing/2014/main" id="{27FE1B47-FB95-4D87-BD92-4D6C4B7EF08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78627" y="0"/>
            <a:ext cx="2336773" cy="866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58404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100" b="1" dirty="0">
                <a:solidFill>
                  <a:srgbClr val="003399"/>
                </a:solidFill>
                <a:latin typeface="Century Gothic" pitchFamily="34" charset="0"/>
              </a:rPr>
              <a:t>Needs &amp; Recommendations</a:t>
            </a:r>
            <a:endParaRPr lang="en-ZA" dirty="0"/>
          </a:p>
        </p:txBody>
      </p:sp>
      <p:graphicFrame>
        <p:nvGraphicFramePr>
          <p:cNvPr id="4" name="Diagram 3"/>
          <p:cNvGraphicFramePr/>
          <p:nvPr/>
        </p:nvGraphicFramePr>
        <p:xfrm>
          <a:off x="1234225" y="1845151"/>
          <a:ext cx="6995375"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a:extLst>
              <a:ext uri="{FF2B5EF4-FFF2-40B4-BE49-F238E27FC236}">
                <a16:creationId xmlns:a16="http://schemas.microsoft.com/office/drawing/2014/main" id="{0627119C-6BCA-494F-A56D-BE4AC4CD43BB}"/>
              </a:ext>
            </a:extLst>
          </p:cNvPr>
          <p:cNvSpPr/>
          <p:nvPr/>
        </p:nvSpPr>
        <p:spPr>
          <a:xfrm>
            <a:off x="0" y="0"/>
            <a:ext cx="9144000" cy="1178350"/>
          </a:xfrm>
          <a:prstGeom prst="rect">
            <a:avLst/>
          </a:pr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path path="circle">
              <a:fillToRect l="50000" t="50000" r="50000" b="50000"/>
            </a:path>
            <a:tileRect/>
          </a:gradFill>
          <a:ln>
            <a:noFill/>
          </a:ln>
        </p:spPr>
        <p:style>
          <a:lnRef idx="2">
            <a:schemeClr val="dk1"/>
          </a:lnRef>
          <a:fillRef idx="1">
            <a:schemeClr val="lt1"/>
          </a:fillRef>
          <a:effectRef idx="0">
            <a:schemeClr val="dk1"/>
          </a:effectRef>
          <a:fontRef idx="minor">
            <a:schemeClr val="dk1"/>
          </a:fontRef>
        </p:style>
        <p:txBody>
          <a:bodyPr rtlCol="0" anchor="ctr"/>
          <a:lstStyle/>
          <a:p>
            <a:pPr algn="l"/>
            <a:r>
              <a:rPr lang="en-GB" sz="2800" dirty="0">
                <a:solidFill>
                  <a:schemeClr val="bg1"/>
                </a:solidFill>
                <a:latin typeface="Calibri" panose="020F0502020204030204" pitchFamily="34" charset="0"/>
              </a:rPr>
              <a:t>INTERVENTIONS: TECHNICAL SERVICES</a:t>
            </a:r>
          </a:p>
        </p:txBody>
      </p:sp>
      <p:pic>
        <p:nvPicPr>
          <p:cNvPr id="6" name="Picture 3">
            <a:extLst>
              <a:ext uri="{FF2B5EF4-FFF2-40B4-BE49-F238E27FC236}">
                <a16:creationId xmlns:a16="http://schemas.microsoft.com/office/drawing/2014/main" id="{7388F1C5-31A5-48E0-B509-4E1BFBF2FD0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78627" y="0"/>
            <a:ext cx="2336773" cy="866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65436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302000" y="6267449"/>
            <a:ext cx="2413000" cy="461665"/>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Calibri"/>
              </a:rPr>
              <a:t>ings</a:t>
            </a:r>
          </a:p>
        </p:txBody>
      </p:sp>
      <p:sp>
        <p:nvSpPr>
          <p:cNvPr id="11" name="TextBox 10"/>
          <p:cNvSpPr txBox="1"/>
          <p:nvPr/>
        </p:nvSpPr>
        <p:spPr>
          <a:xfrm>
            <a:off x="-89281" y="5765617"/>
            <a:ext cx="6299962" cy="61555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ZA" sz="34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Inspiring Innovative  Competence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6AA11504-9D70-49BC-BBFC-17383540A298}" type="datetime3">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t>28 September 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899D642-E07A-654B-84DD-E90C11A5A8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409BD2C7-1D74-4346-8117-31A9FEAF4C37}"/>
              </a:ext>
            </a:extLst>
          </p:cNvPr>
          <p:cNvSpPr/>
          <p:nvPr/>
        </p:nvSpPr>
        <p:spPr>
          <a:xfrm>
            <a:off x="0" y="35046"/>
            <a:ext cx="9144000" cy="1178350"/>
          </a:xfrm>
          <a:prstGeom prst="rect">
            <a:avLst/>
          </a:prstGeom>
          <a:solidFill>
            <a:schemeClr val="tx2"/>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itle 1">
            <a:extLst>
              <a:ext uri="{FF2B5EF4-FFF2-40B4-BE49-F238E27FC236}">
                <a16:creationId xmlns:a16="http://schemas.microsoft.com/office/drawing/2014/main" id="{11BCB14D-0DEC-47DE-876F-A2E850C14141}"/>
              </a:ext>
            </a:extLst>
          </p:cNvPr>
          <p:cNvSpPr txBox="1">
            <a:spLocks/>
          </p:cNvSpPr>
          <p:nvPr/>
        </p:nvSpPr>
        <p:spPr>
          <a:xfrm>
            <a:off x="457200" y="349839"/>
            <a:ext cx="7886700" cy="595231"/>
          </a:xfrm>
          <a:prstGeom prst="rect">
            <a:avLst/>
          </a:prstGeom>
        </p:spPr>
        <p:txBody>
          <a:bodyPr vert="horz" lIns="91440" tIns="45720" rIns="91440" bIns="45720" rtlCol="0" anchor="ct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sz="3600" b="0" i="0" u="none" strike="noStrike" kern="1200" cap="none" spc="0" normalizeH="0" baseline="0" noProof="0" dirty="0">
                <a:ln>
                  <a:noFill/>
                </a:ln>
                <a:solidFill>
                  <a:prstClr val="white"/>
                </a:solidFill>
                <a:effectLst/>
                <a:uLnTx/>
                <a:uFillTx/>
                <a:latin typeface="Calibri" panose="020F0502020204030204" pitchFamily="34" charset="0"/>
                <a:ea typeface="+mj-ea"/>
                <a:cs typeface="+mj-cs"/>
              </a:rPr>
              <a:t>FORWARD PLANNING </a:t>
            </a:r>
            <a:endParaRPr kumimoji="0" lang="en-ZA" sz="3600" b="0" i="0" u="none" strike="noStrike" kern="1200" cap="none" spc="0" normalizeH="0" baseline="0" noProof="0" dirty="0">
              <a:ln>
                <a:noFill/>
              </a:ln>
              <a:solidFill>
                <a:prstClr val="white"/>
              </a:solidFill>
              <a:effectLst/>
              <a:uLnTx/>
              <a:uFillTx/>
              <a:latin typeface="Calibri" panose="020F0502020204030204" pitchFamily="34" charset="0"/>
              <a:ea typeface="+mj-ea"/>
              <a:cs typeface="+mj-cs"/>
            </a:endParaRPr>
          </a:p>
        </p:txBody>
      </p:sp>
      <p:pic>
        <p:nvPicPr>
          <p:cNvPr id="2" name="Picture 3">
            <a:extLst>
              <a:ext uri="{FF2B5EF4-FFF2-40B4-BE49-F238E27FC236}">
                <a16:creationId xmlns:a16="http://schemas.microsoft.com/office/drawing/2014/main" id="{3B0FBFAA-49B1-4EF6-B24D-98015DFB66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28303" y="-172705"/>
            <a:ext cx="3115697" cy="928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A43E4CCB-FE36-4F37-94D8-0D92E40ECD6A}"/>
              </a:ext>
            </a:extLst>
          </p:cNvPr>
          <p:cNvSpPr txBox="1"/>
          <p:nvPr/>
        </p:nvSpPr>
        <p:spPr>
          <a:xfrm>
            <a:off x="457200" y="1396782"/>
            <a:ext cx="7886700" cy="4933145"/>
          </a:xfrm>
          <a:prstGeom prst="rect">
            <a:avLst/>
          </a:prstGeom>
          <a:noFill/>
        </p:spPr>
        <p:txBody>
          <a:bodyPr wrap="square">
            <a:spAutoFit/>
          </a:bodyPr>
          <a:lstStyle/>
          <a:p>
            <a:pPr marL="0" marR="0" lvl="1" algn="ctr" defTabSz="342900" rtl="0" eaLnBrk="1" fontAlgn="auto" latinLnBrk="0" hangingPunct="1">
              <a:lnSpc>
                <a:spcPct val="107000"/>
              </a:lnSpc>
              <a:spcBef>
                <a:spcPct val="20000"/>
              </a:spcBef>
              <a:spcAft>
                <a:spcPts val="0"/>
              </a:spcAft>
              <a:buClrTx/>
              <a:buSzTx/>
              <a:tabLst/>
              <a:defRPr/>
            </a:pPr>
            <a:r>
              <a:rPr kumimoji="0" lang="en-GB" sz="2800" b="1" i="0" u="sng" strike="noStrike" kern="1200" cap="none" spc="0" normalizeH="0" baseline="0" noProof="0" dirty="0" err="1">
                <a:ln>
                  <a:noFill/>
                </a:ln>
                <a:solidFill>
                  <a:prstClr val="black"/>
                </a:solidFill>
                <a:effectLst/>
                <a:uLnTx/>
                <a:uFillTx/>
                <a:latin typeface="+mj-lt"/>
                <a:ea typeface="+mn-ea"/>
                <a:cs typeface="+mn-cs"/>
              </a:rPr>
              <a:t>Kannaland</a:t>
            </a:r>
            <a:r>
              <a:rPr kumimoji="0" lang="en-GB" sz="2800" b="1" i="0" u="sng" strike="noStrike" kern="1200" cap="none" spc="0" normalizeH="0" baseline="0" noProof="0" dirty="0">
                <a:ln>
                  <a:noFill/>
                </a:ln>
                <a:solidFill>
                  <a:prstClr val="black"/>
                </a:solidFill>
                <a:effectLst/>
                <a:uLnTx/>
                <a:uFillTx/>
                <a:latin typeface="+mj-lt"/>
                <a:ea typeface="+mn-ea"/>
                <a:cs typeface="+mn-cs"/>
              </a:rPr>
              <a:t> Vision</a:t>
            </a:r>
          </a:p>
          <a:p>
            <a:pPr marL="0" marR="0" lvl="1" algn="ctr" defTabSz="342900" rtl="0" eaLnBrk="1" fontAlgn="auto" latinLnBrk="0" hangingPunct="1">
              <a:lnSpc>
                <a:spcPct val="107000"/>
              </a:lnSpc>
              <a:spcBef>
                <a:spcPct val="20000"/>
              </a:spcBef>
              <a:spcAft>
                <a:spcPts val="0"/>
              </a:spcAft>
              <a:buClrTx/>
              <a:buSzTx/>
              <a:tabLst/>
              <a:defRPr/>
            </a:pPr>
            <a:endParaRPr kumimoji="0" lang="en-GB" sz="2800" b="1" i="0" u="sng" strike="noStrike" kern="1200" cap="none" spc="0" normalizeH="0" baseline="0" noProof="0" dirty="0">
              <a:ln>
                <a:noFill/>
              </a:ln>
              <a:solidFill>
                <a:prstClr val="black"/>
              </a:solidFill>
              <a:effectLst/>
              <a:uLnTx/>
              <a:uFillTx/>
              <a:latin typeface="+mj-lt"/>
              <a:ea typeface="+mn-ea"/>
              <a:cs typeface="+mn-cs"/>
            </a:endParaRPr>
          </a:p>
          <a:p>
            <a:pPr marL="0" marR="0" lvl="1" algn="l" defTabSz="342900" rtl="0" eaLnBrk="1" fontAlgn="auto" latinLnBrk="0" hangingPunct="1">
              <a:lnSpc>
                <a:spcPct val="107000"/>
              </a:lnSpc>
              <a:spcBef>
                <a:spcPct val="20000"/>
              </a:spcBef>
              <a:spcAft>
                <a:spcPts val="0"/>
              </a:spcAft>
              <a:buClrTx/>
              <a:buSzTx/>
              <a:tabLst/>
              <a:defRPr/>
            </a:pPr>
            <a:r>
              <a:rPr lang="en-GB" sz="2000" dirty="0">
                <a:solidFill>
                  <a:prstClr val="black"/>
                </a:solidFill>
                <a:latin typeface="+mj-lt"/>
              </a:rPr>
              <a:t>2022 – 2027 Draft IDP – March 2022</a:t>
            </a:r>
          </a:p>
          <a:p>
            <a:pPr marL="0" marR="0" lvl="1" algn="l" defTabSz="342900" rtl="0" eaLnBrk="1" fontAlgn="auto" latinLnBrk="0" hangingPunct="1">
              <a:lnSpc>
                <a:spcPct val="107000"/>
              </a:lnSpc>
              <a:spcBef>
                <a:spcPct val="20000"/>
              </a:spcBef>
              <a:spcAft>
                <a:spcPts val="0"/>
              </a:spcAft>
              <a:buClrTx/>
              <a:buSzTx/>
              <a:tabLst/>
              <a:defRPr/>
            </a:pPr>
            <a:r>
              <a:rPr kumimoji="0" lang="en-GB" sz="2000" b="0" i="0" u="none" strike="noStrike" kern="1200" cap="none" spc="0" normalizeH="0" baseline="0" noProof="0" dirty="0">
                <a:ln>
                  <a:noFill/>
                </a:ln>
                <a:solidFill>
                  <a:prstClr val="black"/>
                </a:solidFill>
                <a:effectLst/>
                <a:uLnTx/>
                <a:uFillTx/>
                <a:latin typeface="+mj-lt"/>
                <a:ea typeface="+mn-ea"/>
                <a:cs typeface="+mn-cs"/>
              </a:rPr>
              <a:t>2022 – 2027 Final IDP – May 2022</a:t>
            </a:r>
          </a:p>
          <a:p>
            <a:pPr marL="0" marR="0" lvl="1" algn="l" defTabSz="342900" rtl="0" eaLnBrk="1" fontAlgn="auto" latinLnBrk="0" hangingPunct="1">
              <a:lnSpc>
                <a:spcPct val="107000"/>
              </a:lnSpc>
              <a:spcBef>
                <a:spcPct val="20000"/>
              </a:spcBef>
              <a:spcAft>
                <a:spcPts val="0"/>
              </a:spcAft>
              <a:buClrTx/>
              <a:buSzTx/>
              <a:tabLst/>
              <a:defRPr/>
            </a:pPr>
            <a:r>
              <a:rPr lang="en-GB" sz="2000" dirty="0">
                <a:solidFill>
                  <a:prstClr val="black"/>
                </a:solidFill>
                <a:latin typeface="+mj-lt"/>
              </a:rPr>
              <a:t>2022 – 2027 SDBIP</a:t>
            </a:r>
          </a:p>
          <a:p>
            <a:pPr marL="0" marR="0" lvl="1" algn="l" defTabSz="342900" rtl="0" eaLnBrk="1" fontAlgn="auto" latinLnBrk="0" hangingPunct="1">
              <a:lnSpc>
                <a:spcPct val="107000"/>
              </a:lnSpc>
              <a:spcBef>
                <a:spcPct val="20000"/>
              </a:spcBef>
              <a:spcAft>
                <a:spcPts val="0"/>
              </a:spcAft>
              <a:buClrTx/>
              <a:buSzTx/>
              <a:tabLst/>
              <a:defRPr/>
            </a:pPr>
            <a:r>
              <a:rPr lang="en-GB" sz="2000" dirty="0">
                <a:solidFill>
                  <a:prstClr val="black"/>
                </a:solidFill>
                <a:latin typeface="+mj-lt"/>
              </a:rPr>
              <a:t>2022 – 2024 MTREF BUDGET</a:t>
            </a:r>
          </a:p>
          <a:p>
            <a:pPr marL="0" marR="0" lvl="1" algn="l" defTabSz="342900" rtl="0" eaLnBrk="1" fontAlgn="auto" latinLnBrk="0" hangingPunct="1">
              <a:lnSpc>
                <a:spcPct val="107000"/>
              </a:lnSpc>
              <a:spcBef>
                <a:spcPct val="20000"/>
              </a:spcBef>
              <a:spcAft>
                <a:spcPts val="0"/>
              </a:spcAft>
              <a:buClrTx/>
              <a:buSzTx/>
              <a:tabLst/>
              <a:defRPr/>
            </a:pPr>
            <a:r>
              <a:rPr kumimoji="0" lang="en-GB" sz="2000" b="0" i="0" u="none" strike="noStrike" kern="1200" cap="none" spc="0" normalizeH="0" baseline="0" noProof="0" dirty="0">
                <a:ln>
                  <a:noFill/>
                </a:ln>
                <a:solidFill>
                  <a:prstClr val="black"/>
                </a:solidFill>
                <a:effectLst/>
                <a:uLnTx/>
                <a:uFillTx/>
                <a:latin typeface="+mj-lt"/>
                <a:ea typeface="+mn-ea"/>
                <a:cs typeface="+mn-cs"/>
              </a:rPr>
              <a:t>UPDATE MSDF</a:t>
            </a:r>
          </a:p>
          <a:p>
            <a:pPr marL="0" marR="0" lvl="1" algn="l" defTabSz="342900" rtl="0" eaLnBrk="1" fontAlgn="auto" latinLnBrk="0" hangingPunct="1">
              <a:lnSpc>
                <a:spcPct val="107000"/>
              </a:lnSpc>
              <a:spcBef>
                <a:spcPct val="20000"/>
              </a:spcBef>
              <a:spcAft>
                <a:spcPts val="0"/>
              </a:spcAft>
              <a:buClrTx/>
              <a:buSzTx/>
              <a:tabLst/>
              <a:defRPr/>
            </a:pPr>
            <a:r>
              <a:rPr lang="en-GB" sz="2000" dirty="0">
                <a:solidFill>
                  <a:prstClr val="black"/>
                </a:solidFill>
                <a:latin typeface="+mj-lt"/>
              </a:rPr>
              <a:t>SECTOR POLICY REVIEWS</a:t>
            </a:r>
            <a:endParaRPr kumimoji="0" lang="en-GB" sz="2000" b="0" i="0" u="none" strike="noStrike" kern="1200" cap="none" spc="0" normalizeH="0" baseline="0" noProof="0" dirty="0">
              <a:ln>
                <a:noFill/>
              </a:ln>
              <a:solidFill>
                <a:prstClr val="black"/>
              </a:solidFill>
              <a:effectLst/>
              <a:uLnTx/>
              <a:uFillTx/>
              <a:latin typeface="+mj-lt"/>
              <a:ea typeface="+mn-ea"/>
              <a:cs typeface="+mn-cs"/>
            </a:endParaRPr>
          </a:p>
          <a:p>
            <a:pPr marL="0" marR="0" lvl="1" algn="l" defTabSz="342900" rtl="0" eaLnBrk="1" fontAlgn="auto" latinLnBrk="0" hangingPunct="1">
              <a:lnSpc>
                <a:spcPct val="107000"/>
              </a:lnSpc>
              <a:spcBef>
                <a:spcPct val="20000"/>
              </a:spcBef>
              <a:spcAft>
                <a:spcPts val="0"/>
              </a:spcAft>
              <a:buClrTx/>
              <a:buSzTx/>
              <a:tabLst/>
              <a:defRPr/>
            </a:pPr>
            <a:endParaRPr kumimoji="0" lang="en-GB" sz="2000" b="0" i="0" u="none" strike="noStrike" kern="1200" cap="none" spc="0" normalizeH="0" baseline="0" noProof="0" dirty="0">
              <a:ln>
                <a:noFill/>
              </a:ln>
              <a:solidFill>
                <a:prstClr val="black"/>
              </a:solidFill>
              <a:effectLst/>
              <a:uLnTx/>
              <a:uFillTx/>
              <a:latin typeface="+mj-lt"/>
              <a:ea typeface="+mn-ea"/>
              <a:cs typeface="+mn-cs"/>
            </a:endParaRPr>
          </a:p>
          <a:p>
            <a:pPr marL="0" marR="0" lvl="1" algn="l" defTabSz="342900" rtl="0" eaLnBrk="1" fontAlgn="auto" latinLnBrk="0" hangingPunct="1">
              <a:lnSpc>
                <a:spcPct val="107000"/>
              </a:lnSpc>
              <a:spcBef>
                <a:spcPct val="20000"/>
              </a:spcBef>
              <a:spcAft>
                <a:spcPts val="0"/>
              </a:spcAft>
              <a:buClrTx/>
              <a:buSzTx/>
              <a:tabLst/>
              <a:defRPr/>
            </a:pPr>
            <a:r>
              <a:rPr lang="en-GB" sz="2000" dirty="0">
                <a:solidFill>
                  <a:prstClr val="black"/>
                </a:solidFill>
                <a:latin typeface="+mj-lt"/>
              </a:rPr>
              <a:t>APPLICATION TO EXTEND SUBMISSION OF DRAFT IDP FROM MARCH TO APRIL 2022</a:t>
            </a:r>
          </a:p>
          <a:p>
            <a:pPr marL="0" marR="0" lvl="1" algn="l" defTabSz="342900" rtl="0" eaLnBrk="1" fontAlgn="auto" latinLnBrk="0" hangingPunct="1">
              <a:lnSpc>
                <a:spcPct val="107000"/>
              </a:lnSpc>
              <a:spcBef>
                <a:spcPct val="20000"/>
              </a:spcBef>
              <a:spcAft>
                <a:spcPts val="0"/>
              </a:spcAft>
              <a:buClrTx/>
              <a:buSzTx/>
              <a:tabLst/>
              <a:defRPr/>
            </a:pPr>
            <a:r>
              <a:rPr kumimoji="0" lang="en-GB" sz="2000" b="0" i="0" u="none" strike="noStrike" kern="1200" cap="none" spc="0" normalizeH="0" baseline="0" noProof="0" dirty="0">
                <a:ln>
                  <a:noFill/>
                </a:ln>
                <a:solidFill>
                  <a:prstClr val="black"/>
                </a:solidFill>
                <a:effectLst/>
                <a:uLnTx/>
                <a:uFillTx/>
                <a:latin typeface="+mj-lt"/>
                <a:ea typeface="+mn-ea"/>
                <a:cs typeface="+mn-cs"/>
              </a:rPr>
              <a:t>QUESTIONS/CLARITY</a:t>
            </a:r>
            <a:endParaRPr kumimoji="0" lang="en-ZA" sz="2000" b="0" i="0" u="none" strike="noStrike" kern="1200" cap="none" spc="0" normalizeH="0" baseline="0" noProof="0" dirty="0">
              <a:ln>
                <a:noFill/>
              </a:ln>
              <a:solidFill>
                <a:prstClr val="black"/>
              </a:solidFill>
              <a:effectLst/>
              <a:uLnTx/>
              <a:uFillTx/>
              <a:latin typeface="+mj-lt"/>
              <a:ea typeface="+mn-ea"/>
              <a:cs typeface="+mn-cs"/>
            </a:endParaRPr>
          </a:p>
        </p:txBody>
      </p:sp>
      <p:sp>
        <p:nvSpPr>
          <p:cNvPr id="3" name="Right Brace 2">
            <a:extLst>
              <a:ext uri="{FF2B5EF4-FFF2-40B4-BE49-F238E27FC236}">
                <a16:creationId xmlns:a16="http://schemas.microsoft.com/office/drawing/2014/main" id="{8A4B60FD-26BD-482F-872E-36B66C07CE7B}"/>
              </a:ext>
            </a:extLst>
          </p:cNvPr>
          <p:cNvSpPr/>
          <p:nvPr/>
        </p:nvSpPr>
        <p:spPr>
          <a:xfrm>
            <a:off x="4988560" y="2496102"/>
            <a:ext cx="467360" cy="2194560"/>
          </a:xfrm>
          <a:prstGeom prst="rightBrace">
            <a:avLst>
              <a:gd name="adj1" fmla="val 8333"/>
              <a:gd name="adj2" fmla="val 49074"/>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ZA"/>
          </a:p>
        </p:txBody>
      </p:sp>
      <p:sp>
        <p:nvSpPr>
          <p:cNvPr id="7" name="TextBox 6">
            <a:extLst>
              <a:ext uri="{FF2B5EF4-FFF2-40B4-BE49-F238E27FC236}">
                <a16:creationId xmlns:a16="http://schemas.microsoft.com/office/drawing/2014/main" id="{FEA4B9FC-6981-4897-B3C0-4D30CCB48E14}"/>
              </a:ext>
            </a:extLst>
          </p:cNvPr>
          <p:cNvSpPr txBox="1"/>
          <p:nvPr/>
        </p:nvSpPr>
        <p:spPr>
          <a:xfrm>
            <a:off x="6232773" y="3362549"/>
            <a:ext cx="1906657" cy="461665"/>
          </a:xfrm>
          <a:prstGeom prst="rect">
            <a:avLst/>
          </a:prstGeom>
          <a:noFill/>
        </p:spPr>
        <p:txBody>
          <a:bodyPr wrap="square" rtlCol="0">
            <a:spAutoFit/>
          </a:bodyPr>
          <a:lstStyle/>
          <a:p>
            <a:pPr algn="ctr"/>
            <a:r>
              <a:rPr lang="en-GB" sz="2400" b="1" dirty="0"/>
              <a:t>ALIGNMENT</a:t>
            </a:r>
            <a:endParaRPr lang="en-ZA" sz="2400" b="1" dirty="0"/>
          </a:p>
        </p:txBody>
      </p:sp>
    </p:spTree>
    <p:extLst>
      <p:ext uri="{BB962C8B-B14F-4D97-AF65-F5344CB8AC3E}">
        <p14:creationId xmlns:p14="http://schemas.microsoft.com/office/powerpoint/2010/main" val="10462944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9E6A4F8-BE8D-45FA-9D84-66687682825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4113" y="5188306"/>
            <a:ext cx="2940628" cy="981266"/>
          </a:xfrm>
          <a:prstGeom prst="rect">
            <a:avLst/>
          </a:prstGeom>
        </p:spPr>
      </p:pic>
      <p:pic>
        <p:nvPicPr>
          <p:cNvPr id="2" name="Picture 1"/>
          <p:cNvPicPr>
            <a:picLocks noChangeAspect="1"/>
          </p:cNvPicPr>
          <p:nvPr/>
        </p:nvPicPr>
        <p:blipFill>
          <a:blip r:embed="rId3"/>
          <a:stretch>
            <a:fillRect/>
          </a:stretch>
        </p:blipFill>
        <p:spPr>
          <a:xfrm>
            <a:off x="473298" y="1629406"/>
            <a:ext cx="8229466" cy="3197756"/>
          </a:xfrm>
          <a:prstGeom prst="rect">
            <a:avLst/>
          </a:prstGeom>
        </p:spPr>
      </p:pic>
      <p:sp>
        <p:nvSpPr>
          <p:cNvPr id="9" name="TextBox 8"/>
          <p:cNvSpPr txBox="1"/>
          <p:nvPr/>
        </p:nvSpPr>
        <p:spPr>
          <a:xfrm>
            <a:off x="2057400" y="2544176"/>
            <a:ext cx="2057400" cy="854080"/>
          </a:xfrm>
          <a:prstGeom prst="rect">
            <a:avLst/>
          </a:prstGeom>
          <a:noFill/>
        </p:spPr>
        <p:txBody>
          <a:bodyPr wrap="square" rtlCol="0">
            <a:spAutoFit/>
          </a:bodyPr>
          <a:lstStyle/>
          <a:p>
            <a:r>
              <a:rPr lang="en-ZA" sz="4950" dirty="0"/>
              <a:t>THANK</a:t>
            </a:r>
          </a:p>
        </p:txBody>
      </p:sp>
      <p:sp>
        <p:nvSpPr>
          <p:cNvPr id="10" name="TextBox 9"/>
          <p:cNvSpPr txBox="1"/>
          <p:nvPr/>
        </p:nvSpPr>
        <p:spPr>
          <a:xfrm>
            <a:off x="5235262" y="3098174"/>
            <a:ext cx="1516487" cy="854080"/>
          </a:xfrm>
          <a:prstGeom prst="rect">
            <a:avLst/>
          </a:prstGeom>
          <a:noFill/>
        </p:spPr>
        <p:txBody>
          <a:bodyPr wrap="square" rtlCol="0">
            <a:spAutoFit/>
          </a:bodyPr>
          <a:lstStyle/>
          <a:p>
            <a:r>
              <a:rPr lang="en-ZA" sz="4950" dirty="0"/>
              <a:t>YOU</a:t>
            </a:r>
          </a:p>
        </p:txBody>
      </p:sp>
    </p:spTree>
    <p:extLst>
      <p:ext uri="{BB962C8B-B14F-4D97-AF65-F5344CB8AC3E}">
        <p14:creationId xmlns:p14="http://schemas.microsoft.com/office/powerpoint/2010/main" val="28119903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6696</TotalTime>
  <Words>1782</Words>
  <Application>Microsoft Office PowerPoint</Application>
  <PresentationFormat>On-screen Show (4:3)</PresentationFormat>
  <Paragraphs>479</Paragraphs>
  <Slides>21</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Century Gothic</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Challenges:</vt:lpstr>
      <vt:lpstr>Status Quo: MIG Projects</vt:lpstr>
      <vt:lpstr>Status Quo: WSIG &amp; RBIG Projects</vt:lpstr>
      <vt:lpstr>Status Quo: Other Projects</vt:lpstr>
      <vt:lpstr>PowerPoint Presentation</vt:lpstr>
      <vt:lpstr>UPGRADING OF INFORMAL SETTLEMENTS PROJECT (UISP) CONT/…</vt:lpstr>
      <vt:lpstr>PowerPoint Presentation</vt:lpstr>
      <vt:lpstr>Council items</vt:lpstr>
      <vt:lpstr>Challenges:</vt:lpstr>
      <vt:lpstr>Needs &amp; Recommendations</vt:lpstr>
      <vt:lpstr>PowerPoint Presentation</vt:lpstr>
      <vt:lpstr>PowerPoint Presentation</vt:lpstr>
    </vt:vector>
  </TitlesOfParts>
  <Company>AAA SCHOOL OF ADVERTIDING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Bianca Martignone</dc:creator>
  <cp:lastModifiedBy>Celeste Domingo</cp:lastModifiedBy>
  <cp:revision>275</cp:revision>
  <cp:lastPrinted>2021-09-28T08:50:37Z</cp:lastPrinted>
  <dcterms:created xsi:type="dcterms:W3CDTF">2015-01-05T08:03:38Z</dcterms:created>
  <dcterms:modified xsi:type="dcterms:W3CDTF">2021-09-28T08:52:16Z</dcterms:modified>
</cp:coreProperties>
</file>